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0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7E3ED-EFFD-6941-8C08-C82DE33CDEAD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0D7A-1BA3-3948-A152-9448024B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</a:t>
            </a:r>
            <a:r>
              <a:rPr lang="en-US" baseline="0" dirty="0" smtClean="0"/>
              <a:t> if you have all the requirements necessary to apply to the US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ECFMG Certification consists of questions that require applicants to confirm their identity, contact information, and graduation from or enrollment in a medical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sure you start researching programs early as not all of them will accept IMG’s.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n-ea"/>
                <a:cs typeface="+mn-cs"/>
              </a:rPr>
              <a:t>Most IMGs apply to 20-30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2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n-ea"/>
                <a:cs typeface="+mn-cs"/>
              </a:rPr>
              <a:t>Every program has different requirements so check early especially if you need clinical experience in the U.S. and what visa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start residency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july</a:t>
            </a:r>
            <a:r>
              <a:rPr lang="en-US" baseline="0" dirty="0" smtClean="0"/>
              <a:t> of that year </a:t>
            </a:r>
          </a:p>
          <a:p>
            <a:r>
              <a:rPr lang="en-US" baseline="0" dirty="0" smtClean="0"/>
              <a:t>Whole process takes about a year on top of having to write the exams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6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0D7A-1BA3-3948-A152-9448024BF1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9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8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7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6F47-454D-A949-9958-3A788B193310}" type="datetimeFigureOut">
              <a:rPr lang="en-US" smtClean="0"/>
              <a:t>15-08-18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ACE-EE26-724F-9B3C-B187D4BD7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aamc.org/eras/erasstats/par/index.cf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le.org" TargetMode="External"/><Relationship Id="rId4" Type="http://schemas.openxmlformats.org/officeDocument/2006/relationships/hyperlink" Target="https://www.aamc.org/students/medstudents/eras/eras_faq/" TargetMode="External"/><Relationship Id="rId5" Type="http://schemas.openxmlformats.org/officeDocument/2006/relationships/hyperlink" Target="http://www.nrmp.org" TargetMode="External"/><Relationship Id="rId6" Type="http://schemas.openxmlformats.org/officeDocument/2006/relationships/hyperlink" Target="http://www.nrmp.org/match-data/main-residency-match-dat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fm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14 at 6.1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20" y="591866"/>
            <a:ext cx="6486273" cy="5862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3909" y="0"/>
            <a:ext cx="7911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61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USA Residency Application </a:t>
            </a:r>
            <a:r>
              <a:rPr lang="en-US" dirty="0"/>
              <a:t>for IMG’s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915226"/>
            <a:ext cx="6400800" cy="5830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Internship Info Session 2015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Dana Chemali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36469" y="278488"/>
            <a:ext cx="527420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https://services.aamc.org/eras/erasstats/par/index.cfm</a:t>
            </a:r>
            <a:r>
              <a:rPr lang="en-US" dirty="0"/>
              <a:t> </a:t>
            </a:r>
          </a:p>
        </p:txBody>
      </p:sp>
      <p:pic>
        <p:nvPicPr>
          <p:cNvPr id="6" name="Picture 5" descr="Screen Shot 2015-08-17 at 9.38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140"/>
            <a:ext cx="9144000" cy="41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4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NRMP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1" y="1166216"/>
            <a:ext cx="8962578" cy="5584881"/>
          </a:xfrm>
        </p:spPr>
        <p:txBody>
          <a:bodyPr/>
          <a:lstStyle/>
          <a:p>
            <a:r>
              <a:rPr lang="en-US" b="1" dirty="0">
                <a:latin typeface="Calibri" charset="0"/>
              </a:rPr>
              <a:t>National Residency Matching Program </a:t>
            </a:r>
            <a:endParaRPr lang="en-US" b="1" dirty="0" smtClean="0"/>
          </a:p>
          <a:p>
            <a:r>
              <a:rPr lang="en-US" dirty="0" smtClean="0"/>
              <a:t>Places </a:t>
            </a:r>
            <a:r>
              <a:rPr lang="en-US" dirty="0"/>
              <a:t>applicants </a:t>
            </a:r>
            <a:r>
              <a:rPr lang="en-US" dirty="0" smtClean="0"/>
              <a:t>into </a:t>
            </a:r>
            <a:r>
              <a:rPr lang="en-US" dirty="0"/>
              <a:t>residency programs at teaching </a:t>
            </a:r>
            <a:r>
              <a:rPr lang="en-US" dirty="0" smtClean="0"/>
              <a:t>hospitals depending on the rank order list that you submit </a:t>
            </a:r>
          </a:p>
          <a:p>
            <a:r>
              <a:rPr lang="en-US" dirty="0" smtClean="0"/>
              <a:t>However some specialties </a:t>
            </a:r>
            <a:r>
              <a:rPr lang="en-US" dirty="0"/>
              <a:t>d</a:t>
            </a:r>
            <a:r>
              <a:rPr lang="en-US" dirty="0" smtClean="0"/>
              <a:t>o not use NRMP </a:t>
            </a:r>
          </a:p>
          <a:p>
            <a:pPr lvl="1"/>
            <a:r>
              <a:rPr lang="en-US" dirty="0" smtClean="0"/>
              <a:t>San Francisco Match (</a:t>
            </a:r>
            <a:r>
              <a:rPr lang="en-US" dirty="0" err="1"/>
              <a:t>Neurotology</a:t>
            </a:r>
            <a:r>
              <a:rPr lang="en-US" dirty="0"/>
              <a:t>, </a:t>
            </a:r>
            <a:r>
              <a:rPr lang="en-US" dirty="0" err="1"/>
              <a:t>Opthalmology</a:t>
            </a:r>
            <a:r>
              <a:rPr lang="en-US" dirty="0"/>
              <a:t>, Plastic </a:t>
            </a:r>
            <a:r>
              <a:rPr lang="en-US" dirty="0" smtClean="0"/>
              <a:t>Surgery)</a:t>
            </a:r>
          </a:p>
          <a:p>
            <a:pPr lvl="1"/>
            <a:r>
              <a:rPr lang="en-US" dirty="0" smtClean="0"/>
              <a:t>Urology: uses </a:t>
            </a:r>
            <a:r>
              <a:rPr lang="en-US" dirty="0"/>
              <a:t>ERAS for application but it has its own </a:t>
            </a:r>
            <a:r>
              <a:rPr lang="en-US" dirty="0" smtClean="0"/>
              <a:t>matching service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5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Timeline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9114" cy="4525963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  <a:defRPr/>
            </a:pPr>
            <a:r>
              <a:rPr lang="en-US" dirty="0" smtClean="0"/>
              <a:t>July: </a:t>
            </a:r>
            <a:r>
              <a:rPr lang="en-US" dirty="0"/>
              <a:t>ERAS opens</a:t>
            </a:r>
          </a:p>
          <a:p>
            <a:pPr lvl="1">
              <a:buFont typeface="Arial"/>
              <a:buChar char="•"/>
              <a:defRPr/>
            </a:pPr>
            <a:r>
              <a:rPr lang="en-US" dirty="0"/>
              <a:t>Mid </a:t>
            </a:r>
            <a:r>
              <a:rPr lang="en-US" dirty="0" smtClean="0"/>
              <a:t>Sept: </a:t>
            </a:r>
            <a:r>
              <a:rPr lang="en-US" dirty="0"/>
              <a:t>NRMP registration opens </a:t>
            </a:r>
            <a:r>
              <a:rPr lang="en-US" dirty="0" smtClean="0"/>
              <a:t>and apply to programs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January: NRMP rank order list 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Mid</a:t>
            </a:r>
            <a:r>
              <a:rPr lang="en-US" dirty="0"/>
              <a:t>/Late March – Match </a:t>
            </a:r>
            <a:r>
              <a:rPr lang="en-US" dirty="0" smtClean="0"/>
              <a:t>results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July: begin residency </a:t>
            </a:r>
          </a:p>
          <a:p>
            <a:pPr lvl="1">
              <a:buFont typeface="Arial"/>
              <a:buChar char="•"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r>
              <a:rPr lang="pl-PL" dirty="0" smtClean="0"/>
              <a:t>http</a:t>
            </a:r>
            <a:r>
              <a:rPr lang="pl-PL" dirty="0"/>
              <a:t>://</a:t>
            </a:r>
            <a:r>
              <a:rPr lang="pl-PL" dirty="0" err="1"/>
              <a:t>www.ecfmg.org</a:t>
            </a:r>
            <a:r>
              <a:rPr lang="pl-PL" dirty="0"/>
              <a:t>/echo/</a:t>
            </a:r>
            <a:r>
              <a:rPr lang="pl-PL" dirty="0" err="1"/>
              <a:t>eras-timeline.html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4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American Visa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8815" cy="4930612"/>
          </a:xfrm>
        </p:spPr>
        <p:txBody>
          <a:bodyPr>
            <a:normAutofit/>
          </a:bodyPr>
          <a:lstStyle/>
          <a:p>
            <a:r>
              <a:rPr lang="en-US" dirty="0" smtClean="0"/>
              <a:t>J-1 Visa</a:t>
            </a:r>
          </a:p>
          <a:p>
            <a:pPr lvl="1"/>
            <a:r>
              <a:rPr lang="en-US" dirty="0" smtClean="0"/>
              <a:t>Non – immigrant visa </a:t>
            </a:r>
          </a:p>
          <a:p>
            <a:pPr lvl="1"/>
            <a:r>
              <a:rPr lang="en-US" dirty="0" smtClean="0"/>
              <a:t>Must return home after completing residency </a:t>
            </a:r>
          </a:p>
          <a:p>
            <a:pPr lvl="1"/>
            <a:r>
              <a:rPr lang="en-US" dirty="0" smtClean="0"/>
              <a:t>Restrictive but easy application</a:t>
            </a:r>
          </a:p>
          <a:p>
            <a:r>
              <a:rPr lang="en-US" dirty="0" smtClean="0"/>
              <a:t>H-1B Visa</a:t>
            </a:r>
          </a:p>
          <a:p>
            <a:pPr lvl="1"/>
            <a:r>
              <a:rPr lang="en-US" dirty="0" smtClean="0"/>
              <a:t>Temporary worker </a:t>
            </a:r>
          </a:p>
          <a:p>
            <a:pPr lvl="1"/>
            <a:r>
              <a:rPr lang="en-US" dirty="0" smtClean="0"/>
              <a:t>Passing score of USMLE Step 3 required </a:t>
            </a:r>
          </a:p>
          <a:p>
            <a:pPr lvl="1"/>
            <a:r>
              <a:rPr lang="en-US" dirty="0" smtClean="0"/>
              <a:t>Can be changed to PR or green card </a:t>
            </a:r>
          </a:p>
          <a:p>
            <a:pPr lvl="1"/>
            <a:r>
              <a:rPr lang="en-US" dirty="0" smtClean="0"/>
              <a:t>Hard to get </a:t>
            </a:r>
          </a:p>
        </p:txBody>
      </p:sp>
    </p:spTree>
    <p:extLst>
      <p:ext uri="{BB962C8B-B14F-4D97-AF65-F5344CB8AC3E}">
        <p14:creationId xmlns:p14="http://schemas.microsoft.com/office/powerpoint/2010/main" val="298788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276"/>
            <a:ext cx="8229600" cy="886362"/>
          </a:xfrm>
        </p:spPr>
        <p:txBody>
          <a:bodyPr>
            <a:noAutofit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USMLE Step 3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Clinical medicine – patient care and clinical decision </a:t>
            </a:r>
            <a:r>
              <a:rPr lang="en-US" dirty="0" smtClean="0">
                <a:latin typeface="Calibri" charset="0"/>
              </a:rPr>
              <a:t>making</a:t>
            </a:r>
            <a:endParaRPr lang="en-US" dirty="0" smtClean="0"/>
          </a:p>
          <a:p>
            <a:r>
              <a:rPr lang="en-US" dirty="0" smtClean="0"/>
              <a:t>Eligibility: </a:t>
            </a:r>
          </a:p>
          <a:p>
            <a:pPr lvl="1"/>
            <a:r>
              <a:rPr lang="en-US" dirty="0" smtClean="0"/>
              <a:t>Hold an MD degree</a:t>
            </a:r>
          </a:p>
          <a:p>
            <a:pPr lvl="1"/>
            <a:r>
              <a:rPr lang="en-US" dirty="0" smtClean="0"/>
              <a:t>Passed Step 1, Step 2 CK, Step 2 CS</a:t>
            </a:r>
          </a:p>
          <a:p>
            <a:pPr lvl="1"/>
            <a:r>
              <a:rPr lang="en-US" dirty="0"/>
              <a:t>obtain certification by </a:t>
            </a:r>
            <a:r>
              <a:rPr lang="en-US" dirty="0" smtClean="0"/>
              <a:t>the ECFMG</a:t>
            </a:r>
          </a:p>
          <a:p>
            <a:r>
              <a:rPr lang="en-US" dirty="0">
                <a:latin typeface="Calibri" charset="0"/>
              </a:rPr>
              <a:t>Only available in the U.S.</a:t>
            </a:r>
          </a:p>
          <a:p>
            <a:r>
              <a:rPr lang="en-US" dirty="0">
                <a:latin typeface="Calibri" charset="0"/>
              </a:rPr>
              <a:t>Two day </a:t>
            </a:r>
            <a:r>
              <a:rPr lang="en-US" dirty="0" smtClean="0">
                <a:latin typeface="Calibri" charset="0"/>
              </a:rPr>
              <a:t>exam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621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General Advice</a:t>
            </a:r>
            <a:endParaRPr lang="en-US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3196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Once you pass a USMLE test, cannot be retaken</a:t>
            </a:r>
          </a:p>
          <a:p>
            <a:pPr>
              <a:defRPr/>
            </a:pPr>
            <a:r>
              <a:rPr lang="en-US" dirty="0"/>
              <a:t>Study aids</a:t>
            </a:r>
          </a:p>
          <a:p>
            <a:pPr lvl="1">
              <a:defRPr/>
            </a:pPr>
            <a:r>
              <a:rPr lang="en-US" dirty="0"/>
              <a:t>First Aid for USMLE</a:t>
            </a:r>
          </a:p>
          <a:p>
            <a:pPr lvl="1">
              <a:defRPr/>
            </a:pPr>
            <a:r>
              <a:rPr lang="en-US" dirty="0"/>
              <a:t>Kaplan courses</a:t>
            </a:r>
          </a:p>
          <a:p>
            <a:pPr lvl="1">
              <a:defRPr/>
            </a:pPr>
            <a:r>
              <a:rPr lang="en-US" dirty="0"/>
              <a:t>USMLE World </a:t>
            </a:r>
            <a:r>
              <a:rPr lang="en-US" dirty="0" err="1"/>
              <a:t>Qbank</a:t>
            </a:r>
            <a:endParaRPr lang="en-US" dirty="0"/>
          </a:p>
          <a:p>
            <a:pPr lvl="1">
              <a:defRPr/>
            </a:pPr>
            <a:r>
              <a:rPr lang="en-US" dirty="0" err="1"/>
              <a:t>Goljan</a:t>
            </a:r>
            <a:r>
              <a:rPr lang="en-US" dirty="0"/>
              <a:t> pathology 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/>
              <a:t>Start your research early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Plan your timeline early – it is a lengthy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6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2014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Results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12,387 IMGs who participated in the 2015 Match, 6,302 (50.9%) </a:t>
            </a:r>
            <a:r>
              <a:rPr lang="en-US" dirty="0" smtClean="0"/>
              <a:t>matched</a:t>
            </a:r>
          </a:p>
          <a:p>
            <a:r>
              <a:rPr lang="en-US" dirty="0"/>
              <a:t>Of the 7,366 IMG participants who were not U.S. citizens, 3,641 (49.4%) obtained first-year positions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8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www.ecfmg.org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www.usmle.org</a:t>
            </a:r>
            <a:endParaRPr lang="pl-PL" dirty="0" smtClean="0"/>
          </a:p>
          <a:p>
            <a:r>
              <a:rPr lang="nl-NL" dirty="0">
                <a:hlinkClick r:id="rId4"/>
              </a:rPr>
              <a:t>https://www.aamc.org/students/medstudents/eras/eras_faq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www.nrmp.org</a:t>
            </a:r>
            <a:endParaRPr lang="pl-PL" dirty="0" smtClean="0"/>
          </a:p>
          <a:p>
            <a:r>
              <a:rPr lang="pl-PL" dirty="0">
                <a:hlinkClick r:id="rId6"/>
              </a:rPr>
              <a:t>http://www.nrmp.org/match-data/main-residency-match-data</a:t>
            </a:r>
            <a:r>
              <a:rPr lang="pl-PL" dirty="0" smtClean="0">
                <a:hlinkClick r:id="rId6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nl-NL" dirty="0" smtClean="0"/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0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ECFMG </a:t>
            </a:r>
            <a:r>
              <a:rPr 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Certification</a:t>
            </a:r>
          </a:p>
          <a:p>
            <a:pPr>
              <a:defRPr/>
            </a:pP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ERAS</a:t>
            </a:r>
            <a:endParaRPr lang="en-US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</a:endParaRPr>
          </a:p>
          <a:p>
            <a:pPr>
              <a:defRPr/>
            </a:pPr>
            <a:r>
              <a:rPr 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National Residency Matching Program (NRMP)</a:t>
            </a:r>
          </a:p>
          <a:p>
            <a:pPr>
              <a:defRPr/>
            </a:pP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Timeline Summary </a:t>
            </a:r>
            <a:endParaRPr lang="en-US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</a:endParaRPr>
          </a:p>
          <a:p>
            <a:pPr>
              <a:defRPr/>
            </a:pPr>
            <a:r>
              <a:rPr 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Visas</a:t>
            </a:r>
          </a:p>
          <a:p>
            <a:pPr>
              <a:defRPr/>
            </a:pPr>
            <a:r>
              <a:rPr 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USMLE Step </a:t>
            </a: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3</a:t>
            </a:r>
          </a:p>
          <a:p>
            <a:pPr>
              <a:defRPr/>
            </a:pPr>
            <a:r>
              <a:rPr 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Statistics </a:t>
            </a:r>
            <a:endParaRPr lang="en-US" sz="3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charset="0"/>
            </a:endParaRPr>
          </a:p>
          <a:p>
            <a:pPr>
              <a:defRPr/>
            </a:pPr>
            <a:r>
              <a:rPr lang="en-US" sz="3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ECFMG Certification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Educational Commission for Foreign Medical Graduates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a graduate of a medical school listed in the </a:t>
            </a:r>
            <a:r>
              <a:rPr lang="en-US" i="1" dirty="0"/>
              <a:t>World Directory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latin typeface="Calibri" charset="0"/>
              </a:rPr>
              <a:t>USMLE Step 1</a:t>
            </a:r>
          </a:p>
          <a:p>
            <a:r>
              <a:rPr lang="en-US" dirty="0" smtClean="0">
                <a:latin typeface="Calibri" charset="0"/>
              </a:rPr>
              <a:t>USMLE Step 2 Clinical Knowledge (CK)</a:t>
            </a:r>
          </a:p>
          <a:p>
            <a:r>
              <a:rPr lang="en-US" dirty="0" smtClean="0">
                <a:latin typeface="Calibri" charset="0"/>
              </a:rPr>
              <a:t>USMLE Step 2 Clinical Skills (CS)</a:t>
            </a:r>
          </a:p>
          <a:p>
            <a:r>
              <a:rPr lang="en-US" dirty="0" smtClean="0">
                <a:latin typeface="Calibri" charset="0"/>
              </a:rPr>
              <a:t>ECFMG application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9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the USMLE?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United States Medical Licensing </a:t>
            </a:r>
            <a:r>
              <a:rPr lang="en-US" b="1" dirty="0" smtClean="0"/>
              <a:t>Examination</a:t>
            </a:r>
          </a:p>
          <a:p>
            <a:r>
              <a:rPr lang="en-US" dirty="0" smtClean="0"/>
              <a:t>A </a:t>
            </a:r>
            <a:r>
              <a:rPr lang="en-US" dirty="0"/>
              <a:t>three-step examination for medical licensure in the United States</a:t>
            </a:r>
          </a:p>
        </p:txBody>
      </p:sp>
      <p:pic>
        <p:nvPicPr>
          <p:cNvPr id="4" name="Picture 3" descr="Screen Shot 2015-08-14 at 6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94" y="6176200"/>
            <a:ext cx="2737105" cy="6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3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USMLE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Covers</a:t>
            </a:r>
            <a:r>
              <a:rPr lang="fr-FR" dirty="0" smtClean="0"/>
              <a:t> the basic science of </a:t>
            </a:r>
            <a:r>
              <a:rPr lang="fr-FR" dirty="0" err="1" smtClean="0"/>
              <a:t>medicine</a:t>
            </a:r>
            <a:r>
              <a:rPr lang="fr-FR" dirty="0" smtClean="0"/>
              <a:t>, </a:t>
            </a:r>
            <a:r>
              <a:rPr lang="en-US" dirty="0"/>
              <a:t>principles </a:t>
            </a:r>
            <a:r>
              <a:rPr lang="en-US" dirty="0" smtClean="0"/>
              <a:t>underlying </a:t>
            </a:r>
            <a:r>
              <a:rPr lang="en-US" dirty="0"/>
              <a:t>health, disease, </a:t>
            </a:r>
            <a:r>
              <a:rPr lang="en-US" dirty="0" smtClean="0"/>
              <a:t>and therapy</a:t>
            </a:r>
          </a:p>
          <a:p>
            <a:r>
              <a:rPr lang="fr-FR" dirty="0" smtClean="0"/>
              <a:t>322 </a:t>
            </a:r>
            <a:r>
              <a:rPr lang="fr-FR" dirty="0" smtClean="0"/>
              <a:t>multiple </a:t>
            </a:r>
            <a:r>
              <a:rPr lang="fr-FR" dirty="0" err="1" smtClean="0"/>
              <a:t>choice</a:t>
            </a:r>
            <a:r>
              <a:rPr lang="fr-FR" dirty="0" smtClean="0"/>
              <a:t> </a:t>
            </a:r>
            <a:r>
              <a:rPr lang="fr-FR" dirty="0" smtClean="0"/>
              <a:t>questions</a:t>
            </a:r>
          </a:p>
          <a:p>
            <a:pPr>
              <a:defRPr/>
            </a:pPr>
            <a:r>
              <a:rPr lang="en-US" dirty="0"/>
              <a:t>Application available </a:t>
            </a:r>
            <a:r>
              <a:rPr lang="en-US" dirty="0" smtClean="0"/>
              <a:t>through ECFMG </a:t>
            </a:r>
            <a:r>
              <a:rPr lang="en-US" dirty="0"/>
              <a:t>website</a:t>
            </a:r>
          </a:p>
          <a:p>
            <a:r>
              <a:rPr lang="en-US" dirty="0" smtClean="0"/>
              <a:t>Can be written in Australia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Take during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or 2</a:t>
            </a:r>
            <a:r>
              <a:rPr lang="en-US" b="1" baseline="30000" dirty="0" smtClean="0">
                <a:solidFill>
                  <a:srgbClr val="FF0000"/>
                </a:solidFill>
              </a:rPr>
              <a:t>nd</a:t>
            </a:r>
            <a:r>
              <a:rPr lang="en-US" b="1" dirty="0" smtClean="0">
                <a:solidFill>
                  <a:srgbClr val="FF0000"/>
                </a:solidFill>
              </a:rPr>
              <a:t> year </a:t>
            </a:r>
          </a:p>
          <a:p>
            <a:endParaRPr lang="en-US" dirty="0" smtClean="0">
              <a:ea typeface="+mn-ea"/>
              <a:cs typeface="+mn-cs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8-14 at 6.3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94" y="6164860"/>
            <a:ext cx="2737105" cy="6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USMLE Step 2 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" y="1600200"/>
            <a:ext cx="8863767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Clinical sciences of medicine</a:t>
            </a:r>
          </a:p>
          <a:p>
            <a:pPr>
              <a:defRPr/>
            </a:pPr>
            <a:r>
              <a:rPr lang="en-US" dirty="0" smtClean="0"/>
              <a:t>355 multiple choice questions </a:t>
            </a:r>
            <a:endParaRPr lang="en-US" dirty="0"/>
          </a:p>
          <a:p>
            <a:pPr>
              <a:defRPr/>
            </a:pPr>
            <a:r>
              <a:rPr lang="en-US" dirty="0" smtClean="0"/>
              <a:t>Application available through ECFMG website</a:t>
            </a:r>
          </a:p>
          <a:p>
            <a:pPr>
              <a:defRPr/>
            </a:pPr>
            <a:r>
              <a:rPr lang="en-US" dirty="0" smtClean="0"/>
              <a:t>Can be written in Australia 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Take after 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year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Shot 2015-08-14 at 6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94" y="6164860"/>
            <a:ext cx="2737105" cy="6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USMLE Step 2 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OSCE style examination </a:t>
            </a:r>
          </a:p>
          <a:p>
            <a:r>
              <a:rPr lang="en-US" dirty="0"/>
              <a:t>Application available </a:t>
            </a:r>
            <a:r>
              <a:rPr lang="en-US" dirty="0" smtClean="0"/>
              <a:t>through ECFMG website</a:t>
            </a:r>
          </a:p>
          <a:p>
            <a:r>
              <a:rPr lang="en-US" dirty="0" smtClean="0"/>
              <a:t>Can only be written in the USA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Take after 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year </a:t>
            </a:r>
          </a:p>
          <a:p>
            <a:endParaRPr lang="en-US" dirty="0"/>
          </a:p>
        </p:txBody>
      </p:sp>
      <p:pic>
        <p:nvPicPr>
          <p:cNvPr id="4" name="Picture 3" descr="Screen Shot 2015-08-14 at 6.3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94" y="6164860"/>
            <a:ext cx="2737105" cy="6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8-17 at 9.24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5241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80754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charset="0"/>
              </a:rPr>
              <a:t>ERAS</a:t>
            </a:r>
            <a:endParaRPr lang="en-US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Electronic Residency Application </a:t>
            </a:r>
            <a:r>
              <a:rPr lang="en-US" b="1" dirty="0" smtClean="0"/>
              <a:t>Service</a:t>
            </a:r>
          </a:p>
          <a:p>
            <a:r>
              <a:rPr lang="en-US" dirty="0"/>
              <a:t>	</a:t>
            </a:r>
            <a:r>
              <a:rPr lang="en-US" dirty="0" smtClean="0"/>
              <a:t>Complete </a:t>
            </a:r>
            <a:r>
              <a:rPr lang="en-US" dirty="0" err="1" smtClean="0"/>
              <a:t>MyERAS</a:t>
            </a:r>
            <a:r>
              <a:rPr lang="en-US" dirty="0" smtClean="0"/>
              <a:t> application, </a:t>
            </a:r>
            <a:r>
              <a:rPr lang="en-US" dirty="0"/>
              <a:t>assign </a:t>
            </a:r>
            <a:r>
              <a:rPr lang="en-US" dirty="0" smtClean="0"/>
              <a:t>documents</a:t>
            </a:r>
            <a:r>
              <a:rPr lang="en-US" dirty="0"/>
              <a:t>, and apply to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 Application will be sent to schools of interested</a:t>
            </a:r>
            <a:endParaRPr lang="en-US" dirty="0"/>
          </a:p>
          <a:p>
            <a:r>
              <a:rPr lang="en-US" dirty="0"/>
              <a:t>	A</a:t>
            </a:r>
            <a:r>
              <a:rPr lang="en-US" dirty="0" smtClean="0"/>
              <a:t>pplication </a:t>
            </a:r>
            <a:r>
              <a:rPr lang="en-US" dirty="0"/>
              <a:t>fees are based on the number of programs applied to per specialty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63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625</Words>
  <Application>Microsoft Macintosh PowerPoint</Application>
  <PresentationFormat>On-screen Show (4:3)</PresentationFormat>
  <Paragraphs>122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USA Residency Application for IMG’s </vt:lpstr>
      <vt:lpstr>Overview</vt:lpstr>
      <vt:lpstr>ECFMG Certification </vt:lpstr>
      <vt:lpstr>What is the USMLE? </vt:lpstr>
      <vt:lpstr>USMLE Step 1</vt:lpstr>
      <vt:lpstr>USMLE Step 2 CK</vt:lpstr>
      <vt:lpstr>USMLE Step 2 CS </vt:lpstr>
      <vt:lpstr>PowerPoint Presentation</vt:lpstr>
      <vt:lpstr>ERAS</vt:lpstr>
      <vt:lpstr>PowerPoint Presentation</vt:lpstr>
      <vt:lpstr>NRMP</vt:lpstr>
      <vt:lpstr>Timeline Summary</vt:lpstr>
      <vt:lpstr>American Visa</vt:lpstr>
      <vt:lpstr>USMLE Step 3 </vt:lpstr>
      <vt:lpstr>General Advice</vt:lpstr>
      <vt:lpstr>2014 Results</vt:lpstr>
      <vt:lpstr>Resources</vt:lpstr>
    </vt:vector>
  </TitlesOfParts>
  <Company>Omid Dental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Chemali</dc:creator>
  <cp:lastModifiedBy>Dana Chemali</cp:lastModifiedBy>
  <cp:revision>22</cp:revision>
  <dcterms:created xsi:type="dcterms:W3CDTF">2015-08-14T08:07:43Z</dcterms:created>
  <dcterms:modified xsi:type="dcterms:W3CDTF">2015-08-18T12:31:34Z</dcterms:modified>
</cp:coreProperties>
</file>