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76" r:id="rId4"/>
    <p:sldId id="277" r:id="rId5"/>
    <p:sldId id="261" r:id="rId6"/>
    <p:sldId id="262"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85630" autoAdjust="0"/>
  </p:normalViewPr>
  <p:slideViewPr>
    <p:cSldViewPr snapToGrid="0">
      <p:cViewPr varScale="1">
        <p:scale>
          <a:sx n="52" d="100"/>
          <a:sy n="52" d="100"/>
        </p:scale>
        <p:origin x="-96" y="-2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44AF3-F003-4E40-BD34-0CE717C6EBB1}" type="datetimeFigureOut">
              <a:rPr lang="en-AU" smtClean="0"/>
              <a:pPr/>
              <a:t>12/09/2016</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546A9-03D7-469F-91B2-9B38C0881CC0}" type="slidenum">
              <a:rPr lang="en-AU" smtClean="0"/>
              <a:pPr/>
              <a:t>‹#›</a:t>
            </a:fld>
            <a:endParaRPr lang="en-AU"/>
          </a:p>
        </p:txBody>
      </p:sp>
    </p:spTree>
    <p:extLst>
      <p:ext uri="{BB962C8B-B14F-4D97-AF65-F5344CB8AC3E}">
        <p14:creationId xmlns:p14="http://schemas.microsoft.com/office/powerpoint/2010/main" xmlns="" val="306478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 call Edwina (from PMCV</a:t>
            </a:r>
            <a:r>
              <a:rPr lang="en-AU" baseline="0" dirty="0"/>
              <a:t> Manager) – round 3 process if there is a spot open up (i.e. someone declined their position to take job interstate). The health service would let PMCV know about the position then PMCV would gave the hospital the unmatched lists.</a:t>
            </a:r>
          </a:p>
          <a:p>
            <a:r>
              <a:rPr lang="en-AU" baseline="0" dirty="0"/>
              <a:t>Have to make yourself known to the MWU that you are unmatched and keen to get a job in Vic</a:t>
            </a:r>
            <a:endParaRPr lang="en-AU" dirty="0"/>
          </a:p>
          <a:p>
            <a:endParaRPr lang="en-AU" dirty="0"/>
          </a:p>
        </p:txBody>
      </p:sp>
      <p:sp>
        <p:nvSpPr>
          <p:cNvPr id="4" name="Slide Number Placeholder 3"/>
          <p:cNvSpPr>
            <a:spLocks noGrp="1"/>
          </p:cNvSpPr>
          <p:nvPr>
            <p:ph type="sldNum" sz="quarter" idx="10"/>
          </p:nvPr>
        </p:nvSpPr>
        <p:spPr/>
        <p:txBody>
          <a:bodyPr/>
          <a:lstStyle/>
          <a:p>
            <a:fld id="{832546A9-03D7-469F-91B2-9B38C0881CC0}" type="slidenum">
              <a:rPr lang="en-AU" smtClean="0"/>
              <a:pPr/>
              <a:t>4</a:t>
            </a:fld>
            <a:endParaRPr lang="en-AU"/>
          </a:p>
        </p:txBody>
      </p:sp>
    </p:spTree>
    <p:extLst>
      <p:ext uri="{BB962C8B-B14F-4D97-AF65-F5344CB8AC3E}">
        <p14:creationId xmlns:p14="http://schemas.microsoft.com/office/powerpoint/2010/main" xmlns="" val="207701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Call</a:t>
            </a:r>
            <a:r>
              <a:rPr lang="en-AU" baseline="0" dirty="0"/>
              <a:t> PMCV – explained how the recruitment process will work</a:t>
            </a:r>
            <a:endParaRPr lang="en-AU" dirty="0"/>
          </a:p>
        </p:txBody>
      </p:sp>
      <p:sp>
        <p:nvSpPr>
          <p:cNvPr id="4" name="Slide Number Placeholder 3"/>
          <p:cNvSpPr>
            <a:spLocks noGrp="1"/>
          </p:cNvSpPr>
          <p:nvPr>
            <p:ph type="sldNum" sz="quarter" idx="10"/>
          </p:nvPr>
        </p:nvSpPr>
        <p:spPr/>
        <p:txBody>
          <a:bodyPr/>
          <a:lstStyle/>
          <a:p>
            <a:fld id="{832546A9-03D7-469F-91B2-9B38C0881CC0}" type="slidenum">
              <a:rPr lang="en-AU" smtClean="0"/>
              <a:pPr/>
              <a:t>5</a:t>
            </a:fld>
            <a:endParaRPr lang="en-AU"/>
          </a:p>
        </p:txBody>
      </p:sp>
    </p:spTree>
    <p:extLst>
      <p:ext uri="{BB962C8B-B14F-4D97-AF65-F5344CB8AC3E}">
        <p14:creationId xmlns:p14="http://schemas.microsoft.com/office/powerpoint/2010/main" xmlns="" val="1707367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a:t>
            </a:r>
            <a:r>
              <a:rPr lang="en-AU" baseline="0" dirty="0"/>
              <a:t> basically you need to apply to a recruitment pathway which consist of 1 major tertiary provider and some rural hospitals</a:t>
            </a:r>
            <a:endParaRPr lang="en-AU" dirty="0"/>
          </a:p>
        </p:txBody>
      </p:sp>
      <p:sp>
        <p:nvSpPr>
          <p:cNvPr id="4" name="Slide Number Placeholder 3"/>
          <p:cNvSpPr>
            <a:spLocks noGrp="1"/>
          </p:cNvSpPr>
          <p:nvPr>
            <p:ph type="sldNum" sz="quarter" idx="10"/>
          </p:nvPr>
        </p:nvSpPr>
        <p:spPr/>
        <p:txBody>
          <a:bodyPr/>
          <a:lstStyle/>
          <a:p>
            <a:fld id="{832546A9-03D7-469F-91B2-9B38C0881CC0}" type="slidenum">
              <a:rPr lang="en-AU" smtClean="0"/>
              <a:pPr/>
              <a:t>14</a:t>
            </a:fld>
            <a:endParaRPr lang="en-AU"/>
          </a:p>
        </p:txBody>
      </p:sp>
    </p:spTree>
    <p:extLst>
      <p:ext uri="{BB962C8B-B14F-4D97-AF65-F5344CB8AC3E}">
        <p14:creationId xmlns:p14="http://schemas.microsoft.com/office/powerpoint/2010/main" xmlns="" val="582908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32546A9-03D7-469F-91B2-9B38C0881CC0}" type="slidenum">
              <a:rPr lang="en-AU" smtClean="0"/>
              <a:pPr/>
              <a:t>16</a:t>
            </a:fld>
            <a:endParaRPr lang="en-AU"/>
          </a:p>
        </p:txBody>
      </p:sp>
    </p:spTree>
    <p:extLst>
      <p:ext uri="{BB962C8B-B14F-4D97-AF65-F5344CB8AC3E}">
        <p14:creationId xmlns:p14="http://schemas.microsoft.com/office/powerpoint/2010/main" xmlns="" val="1063428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English</a:t>
            </a:r>
            <a:r>
              <a:rPr lang="en-AU" baseline="0" dirty="0"/>
              <a:t> - make sure you check the English requirements (6 years continuous, secondary school or require to sit English test)</a:t>
            </a:r>
          </a:p>
          <a:p>
            <a:r>
              <a:rPr lang="en-AU" baseline="0" dirty="0"/>
              <a:t>Secondary school - </a:t>
            </a:r>
            <a:r>
              <a:rPr lang="en-AU" sz="1200" b="0" i="0" kern="1200" dirty="0">
                <a:solidFill>
                  <a:schemeClr val="tx1"/>
                </a:solidFill>
                <a:effectLst/>
                <a:latin typeface="+mn-lt"/>
                <a:ea typeface="+mn-ea"/>
                <a:cs typeface="+mn-cs"/>
              </a:rPr>
              <a:t>Australia, New Zealand, Canada, the United States of America, South Africa, the United Kingdom or the Republic of Ireland, </a:t>
            </a:r>
            <a:endParaRPr lang="en-AU" baseline="0" dirty="0"/>
          </a:p>
          <a:p>
            <a:r>
              <a:rPr lang="en-AU" baseline="0" dirty="0"/>
              <a:t>I think need to be done before you apply (due date is 3</a:t>
            </a:r>
            <a:r>
              <a:rPr lang="en-AU" baseline="30000" dirty="0"/>
              <a:t>rd</a:t>
            </a:r>
            <a:r>
              <a:rPr lang="en-AU" baseline="0" dirty="0"/>
              <a:t> June) for interstate</a:t>
            </a:r>
          </a:p>
          <a:p>
            <a:r>
              <a:rPr lang="en-AU" baseline="0" dirty="0"/>
              <a:t>For Vic you can provide the document before</a:t>
            </a:r>
            <a:endParaRPr lang="en-AU" dirty="0"/>
          </a:p>
          <a:p>
            <a:endParaRPr lang="en-AU" dirty="0"/>
          </a:p>
        </p:txBody>
      </p:sp>
      <p:sp>
        <p:nvSpPr>
          <p:cNvPr id="4" name="Slide Number Placeholder 3"/>
          <p:cNvSpPr>
            <a:spLocks noGrp="1"/>
          </p:cNvSpPr>
          <p:nvPr>
            <p:ph type="sldNum" sz="quarter" idx="10"/>
          </p:nvPr>
        </p:nvSpPr>
        <p:spPr/>
        <p:txBody>
          <a:bodyPr/>
          <a:lstStyle/>
          <a:p>
            <a:fld id="{832546A9-03D7-469F-91B2-9B38C0881CC0}" type="slidenum">
              <a:rPr lang="en-AU" smtClean="0"/>
              <a:pPr/>
              <a:t>18</a:t>
            </a:fld>
            <a:endParaRPr lang="en-AU"/>
          </a:p>
        </p:txBody>
      </p:sp>
    </p:spTree>
    <p:extLst>
      <p:ext uri="{BB962C8B-B14F-4D97-AF65-F5344CB8AC3E}">
        <p14:creationId xmlns:p14="http://schemas.microsoft.com/office/powerpoint/2010/main" xmlns="" val="3433824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34369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336521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351679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418334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138626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73470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1629139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415540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15776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3604433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15953-0B9A-4A01-95F1-B681AC8D674E}" type="datetimeFigureOut">
              <a:rPr lang="en-AU" smtClean="0"/>
              <a:pPr/>
              <a:t>12/09/2016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289882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15953-0B9A-4A01-95F1-B681AC8D674E}" type="datetimeFigureOut">
              <a:rPr lang="en-AU" smtClean="0"/>
              <a:pPr/>
              <a:t>12/09/2016</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E8186-50FE-4DD9-8E6A-6294BBEBF6F9}" type="slidenum">
              <a:rPr lang="en-AU" smtClean="0"/>
              <a:pPr/>
              <a:t>‹#›</a:t>
            </a:fld>
            <a:endParaRPr lang="en-AU"/>
          </a:p>
        </p:txBody>
      </p:sp>
    </p:spTree>
    <p:extLst>
      <p:ext uri="{BB962C8B-B14F-4D97-AF65-F5344CB8AC3E}">
        <p14:creationId xmlns:p14="http://schemas.microsoft.com/office/powerpoint/2010/main" xmlns="" val="476988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2.health.wa.gov.au/About-us/Postgraduate-Medical-Council/Internshi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health.qld.gov.au/employment/work-for-us/clinical/medical/recruitment/intern/applications/process/default.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eti.nsw.gov.au/Programs/M/Internship-NS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health.nt.gov.au/careers/medical_officers/interns/index.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health.act.gov.au/employment/medical-officer-training-and-recruitment/intern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ahealthcareers.com.au/campaign.php?id=11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hpra.gov.au/registration/registration-standards/english-language-skills.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anumss.org/sites/default/files/internship_table.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8457" y="1718681"/>
            <a:ext cx="7429500" cy="1179242"/>
          </a:xfrm>
        </p:spPr>
        <p:txBody>
          <a:bodyPr>
            <a:normAutofit fontScale="90000"/>
          </a:bodyPr>
          <a:lstStyle/>
          <a:p>
            <a:r>
              <a:rPr lang="en-US" b="1" dirty="0"/>
              <a:t>UMMSS International</a:t>
            </a:r>
            <a:br>
              <a:rPr lang="en-US" b="1" dirty="0"/>
            </a:br>
            <a:r>
              <a:rPr lang="en-US" b="1" dirty="0"/>
              <a:t>Internship Information Night 2016</a:t>
            </a:r>
            <a:endParaRPr lang="en-AU" b="1" dirty="0"/>
          </a:p>
        </p:txBody>
      </p:sp>
      <p:sp>
        <p:nvSpPr>
          <p:cNvPr id="3" name="Subtitle 2"/>
          <p:cNvSpPr>
            <a:spLocks noGrp="1"/>
          </p:cNvSpPr>
          <p:nvPr>
            <p:ph type="subTitle" idx="1"/>
          </p:nvPr>
        </p:nvSpPr>
        <p:spPr>
          <a:xfrm>
            <a:off x="1394138" y="3519946"/>
            <a:ext cx="6906787" cy="631292"/>
          </a:xfrm>
        </p:spPr>
        <p:txBody>
          <a:bodyPr>
            <a:normAutofit/>
          </a:bodyPr>
          <a:lstStyle/>
          <a:p>
            <a:r>
              <a:rPr lang="en-AU" sz="2700" b="1" dirty="0">
                <a:solidFill>
                  <a:schemeClr val="bg2">
                    <a:lumMod val="50000"/>
                  </a:schemeClr>
                </a:solidFill>
              </a:rPr>
              <a:t>Unmatched process &amp; Applying Interstate</a:t>
            </a:r>
          </a:p>
        </p:txBody>
      </p:sp>
      <p:sp>
        <p:nvSpPr>
          <p:cNvPr id="4" name="TextBox 3"/>
          <p:cNvSpPr txBox="1"/>
          <p:nvPr/>
        </p:nvSpPr>
        <p:spPr>
          <a:xfrm>
            <a:off x="5674125" y="5441790"/>
            <a:ext cx="3115706" cy="707886"/>
          </a:xfrm>
          <a:prstGeom prst="rect">
            <a:avLst/>
          </a:prstGeom>
          <a:noFill/>
        </p:spPr>
        <p:txBody>
          <a:bodyPr wrap="square" rtlCol="0">
            <a:spAutoFit/>
          </a:bodyPr>
          <a:lstStyle/>
          <a:p>
            <a:r>
              <a:rPr lang="en-AU" sz="2000" dirty="0"/>
              <a:t>Khrisna Tumali MD4</a:t>
            </a:r>
          </a:p>
          <a:p>
            <a:r>
              <a:rPr lang="en-AU" sz="2000" dirty="0"/>
              <a:t>Western Health Intern 2017</a:t>
            </a:r>
          </a:p>
        </p:txBody>
      </p:sp>
    </p:spTree>
    <p:extLst>
      <p:ext uri="{BB962C8B-B14F-4D97-AF65-F5344CB8AC3E}">
        <p14:creationId xmlns:p14="http://schemas.microsoft.com/office/powerpoint/2010/main" xmlns="" val="131865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534" y="627821"/>
            <a:ext cx="5193875" cy="643751"/>
          </a:xfrm>
        </p:spPr>
        <p:txBody>
          <a:bodyPr>
            <a:normAutofit/>
          </a:bodyPr>
          <a:lstStyle/>
          <a:p>
            <a:pPr algn="ctr"/>
            <a:r>
              <a:rPr lang="en-AU" sz="4000" b="1" dirty="0"/>
              <a:t>Western Australia</a:t>
            </a:r>
          </a:p>
        </p:txBody>
      </p:sp>
      <p:sp>
        <p:nvSpPr>
          <p:cNvPr id="3" name="Content Placeholder 2"/>
          <p:cNvSpPr>
            <a:spLocks noGrp="1"/>
          </p:cNvSpPr>
          <p:nvPr>
            <p:ph idx="1"/>
          </p:nvPr>
        </p:nvSpPr>
        <p:spPr>
          <a:xfrm>
            <a:off x="496562" y="1410962"/>
            <a:ext cx="8489991" cy="4644667"/>
          </a:xfrm>
        </p:spPr>
        <p:txBody>
          <a:bodyPr>
            <a:normAutofit/>
          </a:bodyPr>
          <a:lstStyle/>
          <a:p>
            <a:r>
              <a:rPr lang="en-AU" dirty="0"/>
              <a:t>Candidates user manual on their website</a:t>
            </a:r>
          </a:p>
          <a:p>
            <a:r>
              <a:rPr lang="en-AU" dirty="0"/>
              <a:t>Need to upload a range of documentation (Passport, Visa, English language results, CV, Academic transcript)</a:t>
            </a:r>
          </a:p>
          <a:p>
            <a:r>
              <a:rPr lang="en-AU" dirty="0"/>
              <a:t>Selection criteria – 4 questions</a:t>
            </a:r>
          </a:p>
          <a:p>
            <a:r>
              <a:rPr lang="en-AU" dirty="0"/>
              <a:t>Then upload all the documents through </a:t>
            </a:r>
            <a:r>
              <a:rPr lang="en-AU" dirty="0" err="1"/>
              <a:t>MedJobsWA</a:t>
            </a:r>
            <a:r>
              <a:rPr lang="en-AU" dirty="0"/>
              <a:t> link</a:t>
            </a:r>
          </a:p>
          <a:p>
            <a:r>
              <a:rPr lang="en-AU" dirty="0"/>
              <a:t>Managed by PMCWA (equivalent to PMCV)</a:t>
            </a:r>
          </a:p>
          <a:p>
            <a:pPr marL="228600" lvl="1">
              <a:spcBef>
                <a:spcPts val="1000"/>
              </a:spcBef>
            </a:pPr>
            <a:r>
              <a:rPr lang="en-AU" sz="2800" dirty="0">
                <a:hlinkClick r:id="rId2"/>
              </a:rPr>
              <a:t>http://ww2.health.wa.gov.au/About-us/Postgraduate-Medical-Council/Internship</a:t>
            </a:r>
            <a:endParaRPr lang="en-AU" sz="2800" dirty="0"/>
          </a:p>
          <a:p>
            <a:endParaRPr lang="en-AU" dirty="0"/>
          </a:p>
        </p:txBody>
      </p:sp>
    </p:spTree>
    <p:extLst>
      <p:ext uri="{BB962C8B-B14F-4D97-AF65-F5344CB8AC3E}">
        <p14:creationId xmlns:p14="http://schemas.microsoft.com/office/powerpoint/2010/main" xmlns="" val="3680116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534" y="627821"/>
            <a:ext cx="5193875" cy="643751"/>
          </a:xfrm>
        </p:spPr>
        <p:txBody>
          <a:bodyPr>
            <a:normAutofit/>
          </a:bodyPr>
          <a:lstStyle/>
          <a:p>
            <a:pPr algn="ctr"/>
            <a:r>
              <a:rPr lang="en-AU" sz="4000" b="1" dirty="0"/>
              <a:t>Queensland</a:t>
            </a:r>
          </a:p>
        </p:txBody>
      </p:sp>
      <p:sp>
        <p:nvSpPr>
          <p:cNvPr id="3" name="Content Placeholder 2"/>
          <p:cNvSpPr>
            <a:spLocks noGrp="1"/>
          </p:cNvSpPr>
          <p:nvPr>
            <p:ph idx="1"/>
          </p:nvPr>
        </p:nvSpPr>
        <p:spPr>
          <a:xfrm>
            <a:off x="496562" y="1410962"/>
            <a:ext cx="8489991" cy="4644667"/>
          </a:xfrm>
        </p:spPr>
        <p:txBody>
          <a:bodyPr>
            <a:normAutofit/>
          </a:bodyPr>
          <a:lstStyle/>
          <a:p>
            <a:r>
              <a:rPr lang="en-AU" dirty="0"/>
              <a:t>P2 – domestic interstate students who completed year 12 in QLD</a:t>
            </a:r>
          </a:p>
          <a:p>
            <a:r>
              <a:rPr lang="en-AU" dirty="0"/>
              <a:t>P3 – domestic interstate students who completed year 12 elsewhere</a:t>
            </a:r>
          </a:p>
          <a:p>
            <a:r>
              <a:rPr lang="en-AU" dirty="0"/>
              <a:t>P5 – international students graduating from non-QLD universities </a:t>
            </a:r>
          </a:p>
          <a:p>
            <a:endParaRPr lang="en-AU" dirty="0"/>
          </a:p>
        </p:txBody>
      </p:sp>
    </p:spTree>
    <p:extLst>
      <p:ext uri="{BB962C8B-B14F-4D97-AF65-F5344CB8AC3E}">
        <p14:creationId xmlns:p14="http://schemas.microsoft.com/office/powerpoint/2010/main" xmlns="" val="298729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534" y="627821"/>
            <a:ext cx="5193875" cy="643751"/>
          </a:xfrm>
        </p:spPr>
        <p:txBody>
          <a:bodyPr>
            <a:normAutofit/>
          </a:bodyPr>
          <a:lstStyle/>
          <a:p>
            <a:pPr algn="ctr"/>
            <a:r>
              <a:rPr lang="en-AU" sz="4000" b="1" dirty="0"/>
              <a:t>Queensland</a:t>
            </a:r>
          </a:p>
        </p:txBody>
      </p:sp>
      <p:sp>
        <p:nvSpPr>
          <p:cNvPr id="3" name="Content Placeholder 2"/>
          <p:cNvSpPr>
            <a:spLocks noGrp="1"/>
          </p:cNvSpPr>
          <p:nvPr>
            <p:ph idx="1"/>
          </p:nvPr>
        </p:nvSpPr>
        <p:spPr>
          <a:xfrm>
            <a:off x="496562" y="1410962"/>
            <a:ext cx="8598993" cy="5032227"/>
          </a:xfrm>
        </p:spPr>
        <p:txBody>
          <a:bodyPr>
            <a:normAutofit fontScale="92500" lnSpcReduction="10000"/>
          </a:bodyPr>
          <a:lstStyle/>
          <a:p>
            <a:r>
              <a:rPr lang="en-AU" sz="3000" dirty="0"/>
              <a:t>Merit process </a:t>
            </a:r>
          </a:p>
          <a:p>
            <a:pPr lvl="1"/>
            <a:r>
              <a:rPr lang="en-AU" sz="2600" dirty="0"/>
              <a:t>P1 – ballot system</a:t>
            </a:r>
          </a:p>
          <a:p>
            <a:pPr lvl="1"/>
            <a:r>
              <a:rPr lang="en-AU" sz="2600" dirty="0"/>
              <a:t>P2 – merit based </a:t>
            </a:r>
          </a:p>
          <a:p>
            <a:pPr lvl="1"/>
            <a:r>
              <a:rPr lang="en-AU" sz="2600" dirty="0"/>
              <a:t>P5 – merit based </a:t>
            </a:r>
          </a:p>
          <a:p>
            <a:r>
              <a:rPr lang="en-AU" sz="3000" dirty="0"/>
              <a:t>Candidate user manual on their website </a:t>
            </a:r>
          </a:p>
          <a:p>
            <a:r>
              <a:rPr lang="en-AU" sz="3000" dirty="0"/>
              <a:t>Need to upload a range of documentation (Hep B status, police check, English language results)</a:t>
            </a:r>
          </a:p>
          <a:p>
            <a:r>
              <a:rPr lang="en-AU" sz="3000" dirty="0"/>
              <a:t>Need to nominate 2 clinical referees and a CV </a:t>
            </a:r>
          </a:p>
          <a:p>
            <a:r>
              <a:rPr lang="en-AU" sz="3000" dirty="0"/>
              <a:t>Then enter your preferences</a:t>
            </a:r>
          </a:p>
          <a:p>
            <a:pPr marL="228600" lvl="1">
              <a:spcBef>
                <a:spcPts val="1000"/>
              </a:spcBef>
            </a:pPr>
            <a:r>
              <a:rPr lang="en-AU" sz="3000" dirty="0">
                <a:hlinkClick r:id="rId2"/>
              </a:rPr>
              <a:t>http://health.qld.gov.au/employment/work-for-us/clinical/medical/recruitment/intern/applications/process/default.asp</a:t>
            </a:r>
            <a:endParaRPr lang="en-AU" sz="3000" dirty="0"/>
          </a:p>
          <a:p>
            <a:endParaRPr lang="en-AU" dirty="0"/>
          </a:p>
        </p:txBody>
      </p:sp>
    </p:spTree>
    <p:extLst>
      <p:ext uri="{BB962C8B-B14F-4D97-AF65-F5344CB8AC3E}">
        <p14:creationId xmlns:p14="http://schemas.microsoft.com/office/powerpoint/2010/main" xmlns="" val="3012731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534" y="627821"/>
            <a:ext cx="5193875" cy="643751"/>
          </a:xfrm>
        </p:spPr>
        <p:txBody>
          <a:bodyPr>
            <a:normAutofit/>
          </a:bodyPr>
          <a:lstStyle/>
          <a:p>
            <a:pPr algn="ctr"/>
            <a:r>
              <a:rPr lang="en-AU" sz="4000" b="1" dirty="0"/>
              <a:t>New South Wales</a:t>
            </a:r>
          </a:p>
        </p:txBody>
      </p:sp>
      <p:sp>
        <p:nvSpPr>
          <p:cNvPr id="3" name="Content Placeholder 2"/>
          <p:cNvSpPr>
            <a:spLocks noGrp="1"/>
          </p:cNvSpPr>
          <p:nvPr>
            <p:ph idx="1"/>
          </p:nvPr>
        </p:nvSpPr>
        <p:spPr>
          <a:xfrm>
            <a:off x="496562" y="1410962"/>
            <a:ext cx="8489991" cy="4644667"/>
          </a:xfrm>
        </p:spPr>
        <p:txBody>
          <a:bodyPr>
            <a:normAutofit/>
          </a:bodyPr>
          <a:lstStyle/>
          <a:p>
            <a:r>
              <a:rPr lang="en-AU" dirty="0"/>
              <a:t>P2 – domestic interstate students who completed Year 12 in NSW</a:t>
            </a:r>
          </a:p>
          <a:p>
            <a:r>
              <a:rPr lang="en-AU" dirty="0"/>
              <a:t>P3 – domestic interstate students who completed Year 12 elsewhere</a:t>
            </a:r>
          </a:p>
          <a:p>
            <a:r>
              <a:rPr lang="en-AU" dirty="0"/>
              <a:t>P5 – international students graduating from non-NSW universities</a:t>
            </a:r>
          </a:p>
          <a:p>
            <a:endParaRPr lang="en-AU" dirty="0"/>
          </a:p>
        </p:txBody>
      </p:sp>
    </p:spTree>
    <p:extLst>
      <p:ext uri="{BB962C8B-B14F-4D97-AF65-F5344CB8AC3E}">
        <p14:creationId xmlns:p14="http://schemas.microsoft.com/office/powerpoint/2010/main" xmlns="" val="2476946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534" y="627821"/>
            <a:ext cx="5193875" cy="643751"/>
          </a:xfrm>
        </p:spPr>
        <p:txBody>
          <a:bodyPr>
            <a:normAutofit/>
          </a:bodyPr>
          <a:lstStyle/>
          <a:p>
            <a:pPr algn="ctr"/>
            <a:r>
              <a:rPr lang="en-AU" sz="4000" b="1" dirty="0"/>
              <a:t>New South Wales</a:t>
            </a:r>
          </a:p>
        </p:txBody>
      </p:sp>
      <p:sp>
        <p:nvSpPr>
          <p:cNvPr id="3" name="Content Placeholder 2"/>
          <p:cNvSpPr>
            <a:spLocks noGrp="1"/>
          </p:cNvSpPr>
          <p:nvPr>
            <p:ph idx="1"/>
          </p:nvPr>
        </p:nvSpPr>
        <p:spPr>
          <a:xfrm>
            <a:off x="296726" y="1410962"/>
            <a:ext cx="8689827" cy="4874781"/>
          </a:xfrm>
        </p:spPr>
        <p:txBody>
          <a:bodyPr>
            <a:normAutofit lnSpcReduction="10000"/>
          </a:bodyPr>
          <a:lstStyle/>
          <a:p>
            <a:r>
              <a:rPr lang="en-AU" dirty="0"/>
              <a:t>Internship application guide on their website</a:t>
            </a:r>
          </a:p>
          <a:p>
            <a:r>
              <a:rPr lang="en-AU" dirty="0"/>
              <a:t>Managed by Health Education and Training Institute (HETI)</a:t>
            </a:r>
          </a:p>
          <a:p>
            <a:r>
              <a:rPr lang="en-AU" dirty="0"/>
              <a:t>Just need to upload requested certified documents onto the website</a:t>
            </a:r>
          </a:p>
          <a:p>
            <a:r>
              <a:rPr lang="en-AU" dirty="0"/>
              <a:t>You apply to networks containing one major tertiary provider and usually some rural hospitals</a:t>
            </a:r>
          </a:p>
          <a:p>
            <a:r>
              <a:rPr lang="en-AU" dirty="0"/>
              <a:t>4 recruitment pathways: Aboriginal Medical Workforce, Rural  Preferential Recruitment (involves interviews and </a:t>
            </a:r>
            <a:r>
              <a:rPr lang="en-AU" dirty="0" err="1"/>
              <a:t>preferencing</a:t>
            </a:r>
            <a:r>
              <a:rPr lang="en-AU" dirty="0"/>
              <a:t>), Direct Regional Allocation, Optimised Allocation</a:t>
            </a:r>
          </a:p>
          <a:p>
            <a:r>
              <a:rPr lang="en-AU" sz="2600" dirty="0">
                <a:hlinkClick r:id="rId3"/>
              </a:rPr>
              <a:t>http://www.heti.nsw.gov.au/Programs/M/Internship-NSW/</a:t>
            </a:r>
            <a:endParaRPr lang="en-AU" sz="2600" dirty="0"/>
          </a:p>
          <a:p>
            <a:endParaRPr lang="en-AU" dirty="0"/>
          </a:p>
        </p:txBody>
      </p:sp>
    </p:spTree>
    <p:extLst>
      <p:ext uri="{BB962C8B-B14F-4D97-AF65-F5344CB8AC3E}">
        <p14:creationId xmlns:p14="http://schemas.microsoft.com/office/powerpoint/2010/main" xmlns="" val="245845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534" y="627821"/>
            <a:ext cx="5193875" cy="643751"/>
          </a:xfrm>
        </p:spPr>
        <p:txBody>
          <a:bodyPr>
            <a:normAutofit/>
          </a:bodyPr>
          <a:lstStyle/>
          <a:p>
            <a:pPr algn="ctr"/>
            <a:r>
              <a:rPr lang="en-AU" sz="4000" b="1" dirty="0"/>
              <a:t>Northern Territory</a:t>
            </a:r>
          </a:p>
        </p:txBody>
      </p:sp>
      <p:sp>
        <p:nvSpPr>
          <p:cNvPr id="3" name="Content Placeholder 2"/>
          <p:cNvSpPr>
            <a:spLocks noGrp="1"/>
          </p:cNvSpPr>
          <p:nvPr>
            <p:ph idx="1"/>
          </p:nvPr>
        </p:nvSpPr>
        <p:spPr>
          <a:xfrm>
            <a:off x="296726" y="1410962"/>
            <a:ext cx="8689827" cy="4874781"/>
          </a:xfrm>
        </p:spPr>
        <p:txBody>
          <a:bodyPr>
            <a:normAutofit/>
          </a:bodyPr>
          <a:lstStyle/>
          <a:p>
            <a:r>
              <a:rPr lang="en-AU" dirty="0"/>
              <a:t>Complete and submit the online application</a:t>
            </a:r>
          </a:p>
          <a:p>
            <a:r>
              <a:rPr lang="en-AU" dirty="0"/>
              <a:t>Forward CV and any attachments via email</a:t>
            </a:r>
          </a:p>
          <a:p>
            <a:r>
              <a:rPr lang="en-AU" dirty="0"/>
              <a:t>3 referees required </a:t>
            </a:r>
          </a:p>
          <a:p>
            <a:r>
              <a:rPr lang="en-AU" dirty="0"/>
              <a:t>Previous experience working/studying in NT or rural/remote or </a:t>
            </a:r>
            <a:r>
              <a:rPr lang="en-AU" dirty="0" err="1"/>
              <a:t>Indigeneous</a:t>
            </a:r>
            <a:r>
              <a:rPr lang="en-AU" dirty="0"/>
              <a:t> health locations - favourable</a:t>
            </a:r>
          </a:p>
          <a:p>
            <a:r>
              <a:rPr lang="en-AU" dirty="0">
                <a:hlinkClick r:id="rId2"/>
              </a:rPr>
              <a:t>http://health.nt.gov.au/careers/medical_officers/interns/index.aspx</a:t>
            </a:r>
            <a:endParaRPr lang="en-AU" dirty="0"/>
          </a:p>
          <a:p>
            <a:endParaRPr lang="en-AU" dirty="0"/>
          </a:p>
        </p:txBody>
      </p:sp>
    </p:spTree>
    <p:extLst>
      <p:ext uri="{BB962C8B-B14F-4D97-AF65-F5344CB8AC3E}">
        <p14:creationId xmlns:p14="http://schemas.microsoft.com/office/powerpoint/2010/main" xmlns="" val="426758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534" y="627821"/>
            <a:ext cx="5193875" cy="643751"/>
          </a:xfrm>
        </p:spPr>
        <p:txBody>
          <a:bodyPr>
            <a:normAutofit/>
          </a:bodyPr>
          <a:lstStyle/>
          <a:p>
            <a:pPr algn="ctr"/>
            <a:r>
              <a:rPr lang="en-AU" sz="4000" b="1" dirty="0"/>
              <a:t>ACT</a:t>
            </a:r>
          </a:p>
        </p:txBody>
      </p:sp>
      <p:sp>
        <p:nvSpPr>
          <p:cNvPr id="3" name="Content Placeholder 2"/>
          <p:cNvSpPr>
            <a:spLocks noGrp="1"/>
          </p:cNvSpPr>
          <p:nvPr>
            <p:ph idx="1"/>
          </p:nvPr>
        </p:nvSpPr>
        <p:spPr>
          <a:xfrm>
            <a:off x="296726" y="1410962"/>
            <a:ext cx="8689827" cy="4874781"/>
          </a:xfrm>
        </p:spPr>
        <p:txBody>
          <a:bodyPr>
            <a:normAutofit/>
          </a:bodyPr>
          <a:lstStyle/>
          <a:p>
            <a:r>
              <a:rPr lang="en-AU" dirty="0"/>
              <a:t>P4 applicant</a:t>
            </a:r>
          </a:p>
          <a:p>
            <a:r>
              <a:rPr lang="en-AU" dirty="0"/>
              <a:t>Documents required</a:t>
            </a:r>
          </a:p>
          <a:p>
            <a:pPr lvl="1"/>
            <a:r>
              <a:rPr lang="en-AU" dirty="0"/>
              <a:t>2x referee reports</a:t>
            </a:r>
          </a:p>
          <a:p>
            <a:pPr lvl="1"/>
            <a:r>
              <a:rPr lang="en-AU" dirty="0"/>
              <a:t>CV</a:t>
            </a:r>
          </a:p>
          <a:p>
            <a:pPr lvl="1"/>
            <a:r>
              <a:rPr lang="en-AU" dirty="0"/>
              <a:t>Academic transcripts</a:t>
            </a:r>
          </a:p>
          <a:p>
            <a:pPr lvl="1"/>
            <a:r>
              <a:rPr lang="en-AU" dirty="0"/>
              <a:t>Refer to website for more</a:t>
            </a:r>
          </a:p>
          <a:p>
            <a:r>
              <a:rPr lang="en-AU" dirty="0">
                <a:hlinkClick r:id="rId3"/>
              </a:rPr>
              <a:t>http://www.health.act.gov.au/employment/medical-officer-training-and-recruitment/interns</a:t>
            </a:r>
            <a:r>
              <a:rPr lang="en-AU" dirty="0"/>
              <a:t> </a:t>
            </a:r>
          </a:p>
        </p:txBody>
      </p:sp>
    </p:spTree>
    <p:extLst>
      <p:ext uri="{BB962C8B-B14F-4D97-AF65-F5344CB8AC3E}">
        <p14:creationId xmlns:p14="http://schemas.microsoft.com/office/powerpoint/2010/main" xmlns="" val="1482469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257" y="482486"/>
            <a:ext cx="5193875" cy="643751"/>
          </a:xfrm>
        </p:spPr>
        <p:txBody>
          <a:bodyPr>
            <a:normAutofit/>
          </a:bodyPr>
          <a:lstStyle/>
          <a:p>
            <a:pPr algn="ctr"/>
            <a:r>
              <a:rPr lang="en-AU" sz="4000" b="1" dirty="0"/>
              <a:t>South Australia</a:t>
            </a:r>
          </a:p>
        </p:txBody>
      </p:sp>
      <p:sp>
        <p:nvSpPr>
          <p:cNvPr id="3" name="Content Placeholder 2"/>
          <p:cNvSpPr>
            <a:spLocks noGrp="1"/>
          </p:cNvSpPr>
          <p:nvPr>
            <p:ph idx="1"/>
          </p:nvPr>
        </p:nvSpPr>
        <p:spPr>
          <a:xfrm>
            <a:off x="296726" y="1410962"/>
            <a:ext cx="8689827" cy="4874781"/>
          </a:xfrm>
        </p:spPr>
        <p:txBody>
          <a:bodyPr>
            <a:normAutofit/>
          </a:bodyPr>
          <a:lstStyle/>
          <a:p>
            <a:r>
              <a:rPr lang="en-AU" dirty="0"/>
              <a:t>P4 – International students graduating from non-SA universities</a:t>
            </a:r>
          </a:p>
          <a:p>
            <a:r>
              <a:rPr lang="en-AU" dirty="0"/>
              <a:t>Need to upload a range of documentation (a copy of your passport, a copy of visa, academic transcript, CV </a:t>
            </a:r>
            <a:r>
              <a:rPr lang="en-AU" dirty="0" err="1"/>
              <a:t>etc</a:t>
            </a:r>
            <a:r>
              <a:rPr lang="en-AU" dirty="0"/>
              <a:t>)</a:t>
            </a:r>
          </a:p>
          <a:p>
            <a:r>
              <a:rPr lang="en-AU" dirty="0"/>
              <a:t>In 2015, SA could not guarantee all p1 graduates internship spot (i.e. p1 graduates &gt; internship spots)</a:t>
            </a:r>
          </a:p>
          <a:p>
            <a:r>
              <a:rPr lang="en-AU" dirty="0"/>
              <a:t>Is it worth applying to SA?</a:t>
            </a:r>
          </a:p>
          <a:p>
            <a:r>
              <a:rPr lang="en-AU" dirty="0">
                <a:hlinkClick r:id="rId2"/>
              </a:rPr>
              <a:t>http://www.sahealthcareers.com.au/campaign.php?id=118</a:t>
            </a:r>
            <a:r>
              <a:rPr lang="en-AU" dirty="0"/>
              <a:t> </a:t>
            </a:r>
          </a:p>
          <a:p>
            <a:endParaRPr lang="en-AU" dirty="0"/>
          </a:p>
        </p:txBody>
      </p:sp>
    </p:spTree>
    <p:extLst>
      <p:ext uri="{BB962C8B-B14F-4D97-AF65-F5344CB8AC3E}">
        <p14:creationId xmlns:p14="http://schemas.microsoft.com/office/powerpoint/2010/main" xmlns="" val="1559130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587" y="149426"/>
            <a:ext cx="5193875" cy="643751"/>
          </a:xfrm>
        </p:spPr>
        <p:txBody>
          <a:bodyPr>
            <a:normAutofit/>
          </a:bodyPr>
          <a:lstStyle/>
          <a:p>
            <a:pPr algn="ctr"/>
            <a:r>
              <a:rPr lang="en-AU" sz="4000" b="1" dirty="0"/>
              <a:t>General Advice</a:t>
            </a:r>
          </a:p>
        </p:txBody>
      </p:sp>
      <p:sp>
        <p:nvSpPr>
          <p:cNvPr id="3" name="Content Placeholder 2"/>
          <p:cNvSpPr>
            <a:spLocks noGrp="1"/>
          </p:cNvSpPr>
          <p:nvPr>
            <p:ph idx="1"/>
          </p:nvPr>
        </p:nvSpPr>
        <p:spPr>
          <a:xfrm>
            <a:off x="339115" y="853844"/>
            <a:ext cx="8677717" cy="5419788"/>
          </a:xfrm>
        </p:spPr>
        <p:txBody>
          <a:bodyPr>
            <a:normAutofit lnSpcReduction="10000"/>
          </a:bodyPr>
          <a:lstStyle/>
          <a:p>
            <a:r>
              <a:rPr lang="en-AU" dirty="0"/>
              <a:t>Check step-by-step user manual on each website</a:t>
            </a:r>
          </a:p>
          <a:p>
            <a:r>
              <a:rPr lang="en-AU" dirty="0"/>
              <a:t>English language results (AHPRA)</a:t>
            </a:r>
          </a:p>
          <a:p>
            <a:pPr lvl="1"/>
            <a:r>
              <a:rPr lang="en-AU" dirty="0"/>
              <a:t>Interstate: before application close (3</a:t>
            </a:r>
            <a:r>
              <a:rPr lang="en-AU" baseline="30000" dirty="0"/>
              <a:t>rd</a:t>
            </a:r>
            <a:r>
              <a:rPr lang="en-AU" dirty="0"/>
              <a:t> June)</a:t>
            </a:r>
          </a:p>
          <a:p>
            <a:pPr lvl="1"/>
            <a:r>
              <a:rPr lang="en-AU" dirty="0"/>
              <a:t>Victoria: before job offer (11</a:t>
            </a:r>
            <a:r>
              <a:rPr lang="en-AU" baseline="30000" dirty="0"/>
              <a:t>th</a:t>
            </a:r>
            <a:r>
              <a:rPr lang="en-AU" dirty="0"/>
              <a:t> August)</a:t>
            </a:r>
          </a:p>
          <a:p>
            <a:pPr lvl="1"/>
            <a:r>
              <a:rPr lang="en-AU" dirty="0"/>
              <a:t>CMI: before application close (12</a:t>
            </a:r>
            <a:r>
              <a:rPr lang="en-AU" baseline="30000" dirty="0"/>
              <a:t>th</a:t>
            </a:r>
            <a:r>
              <a:rPr lang="en-AU" dirty="0"/>
              <a:t> September)</a:t>
            </a:r>
          </a:p>
          <a:p>
            <a:pPr lvl="1"/>
            <a:r>
              <a:rPr lang="en-AU" dirty="0">
                <a:hlinkClick r:id="rId3"/>
              </a:rPr>
              <a:t>https://www.ahpra.gov.au/registration/registration-standards/english-language-skills.aspx</a:t>
            </a:r>
            <a:endParaRPr lang="en-AU" dirty="0"/>
          </a:p>
          <a:p>
            <a:r>
              <a:rPr lang="en-AU" dirty="0"/>
              <a:t>Effort &amp; time spent doing the applications</a:t>
            </a:r>
          </a:p>
          <a:p>
            <a:pPr lvl="1"/>
            <a:r>
              <a:rPr lang="en-AU" dirty="0"/>
              <a:t>?Focus on Vic applications</a:t>
            </a:r>
          </a:p>
          <a:p>
            <a:pPr lvl="1"/>
            <a:r>
              <a:rPr lang="en-AU" dirty="0"/>
              <a:t>NT and WA are potential opportunities</a:t>
            </a:r>
          </a:p>
          <a:p>
            <a:r>
              <a:rPr lang="en-AU" dirty="0"/>
              <a:t>Internship priority list by state - </a:t>
            </a:r>
            <a:r>
              <a:rPr lang="en-AU" dirty="0">
                <a:hlinkClick r:id="rId4"/>
              </a:rPr>
              <a:t>https://anumss.org/sites/default/files/internship_table.pdf</a:t>
            </a:r>
            <a:r>
              <a:rPr lang="en-AU" dirty="0"/>
              <a:t> </a:t>
            </a:r>
          </a:p>
          <a:p>
            <a:pPr lvl="1"/>
            <a:endParaRPr lang="en-AU" dirty="0"/>
          </a:p>
          <a:p>
            <a:endParaRPr lang="en-AU" dirty="0"/>
          </a:p>
        </p:txBody>
      </p:sp>
    </p:spTree>
    <p:extLst>
      <p:ext uri="{BB962C8B-B14F-4D97-AF65-F5344CB8AC3E}">
        <p14:creationId xmlns:p14="http://schemas.microsoft.com/office/powerpoint/2010/main" xmlns="" val="190883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6310" y="312928"/>
            <a:ext cx="5193875" cy="643751"/>
          </a:xfrm>
        </p:spPr>
        <p:txBody>
          <a:bodyPr>
            <a:normAutofit fontScale="90000"/>
          </a:bodyPr>
          <a:lstStyle/>
          <a:p>
            <a:pPr algn="ctr"/>
            <a:r>
              <a:rPr lang="en-AU" sz="4000" dirty="0"/>
              <a:t>Contact &amp; Questions</a:t>
            </a:r>
            <a:br>
              <a:rPr lang="en-AU" sz="4000" dirty="0"/>
            </a:br>
            <a:endParaRPr lang="en-AU" sz="4000" b="1" dirty="0"/>
          </a:p>
        </p:txBody>
      </p:sp>
      <p:sp>
        <p:nvSpPr>
          <p:cNvPr id="3" name="Content Placeholder 2"/>
          <p:cNvSpPr>
            <a:spLocks noGrp="1"/>
          </p:cNvSpPr>
          <p:nvPr>
            <p:ph idx="1"/>
          </p:nvPr>
        </p:nvSpPr>
        <p:spPr>
          <a:xfrm>
            <a:off x="339115" y="853844"/>
            <a:ext cx="8641383" cy="5147284"/>
          </a:xfrm>
        </p:spPr>
        <p:txBody>
          <a:bodyPr>
            <a:normAutofit/>
          </a:bodyPr>
          <a:lstStyle/>
          <a:p>
            <a:pPr marL="0" indent="0">
              <a:buNone/>
            </a:pPr>
            <a:endParaRPr lang="en-AU" dirty="0"/>
          </a:p>
          <a:p>
            <a:pPr marL="0" indent="0">
              <a:buNone/>
            </a:pPr>
            <a:r>
              <a:rPr lang="en-AU" dirty="0"/>
              <a:t>Khrisna Tumali</a:t>
            </a:r>
          </a:p>
          <a:p>
            <a:pPr marL="0" indent="0">
              <a:buNone/>
            </a:pPr>
            <a:endParaRPr lang="en-AU" dirty="0"/>
          </a:p>
          <a:p>
            <a:pPr marL="0" indent="0">
              <a:buNone/>
            </a:pPr>
            <a:r>
              <a:rPr lang="en-US" dirty="0"/>
              <a:t>E: khrisna.tumali@gmail.com</a:t>
            </a:r>
          </a:p>
          <a:p>
            <a:endParaRPr lang="en-AU" dirty="0"/>
          </a:p>
          <a:p>
            <a:pPr lvl="1"/>
            <a:endParaRPr lang="en-AU" dirty="0"/>
          </a:p>
          <a:p>
            <a:endParaRPr lang="en-AU" dirty="0"/>
          </a:p>
        </p:txBody>
      </p:sp>
    </p:spTree>
    <p:extLst>
      <p:ext uri="{BB962C8B-B14F-4D97-AF65-F5344CB8AC3E}">
        <p14:creationId xmlns:p14="http://schemas.microsoft.com/office/powerpoint/2010/main" xmlns="" val="347314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161" y="432527"/>
            <a:ext cx="4709424" cy="923934"/>
          </a:xfrm>
        </p:spPr>
        <p:txBody>
          <a:bodyPr>
            <a:noAutofit/>
          </a:bodyPr>
          <a:lstStyle/>
          <a:p>
            <a:pPr algn="ctr"/>
            <a:r>
              <a:rPr lang="en-AU" sz="4000" b="1" dirty="0"/>
              <a:t>Unmatched Process</a:t>
            </a:r>
          </a:p>
        </p:txBody>
      </p:sp>
      <p:sp>
        <p:nvSpPr>
          <p:cNvPr id="3" name="Content Placeholder 2"/>
          <p:cNvSpPr>
            <a:spLocks noGrp="1"/>
          </p:cNvSpPr>
          <p:nvPr>
            <p:ph idx="1"/>
          </p:nvPr>
        </p:nvSpPr>
        <p:spPr>
          <a:xfrm>
            <a:off x="628650" y="1712119"/>
            <a:ext cx="7886700" cy="3263504"/>
          </a:xfrm>
        </p:spPr>
        <p:txBody>
          <a:bodyPr/>
          <a:lstStyle/>
          <a:p>
            <a:r>
              <a:rPr lang="en-AU" dirty="0"/>
              <a:t>Timeline in 2016</a:t>
            </a:r>
          </a:p>
          <a:p>
            <a:pPr lvl="1">
              <a:buFont typeface="Courier New" panose="02070309020205020404" pitchFamily="49" charset="0"/>
              <a:buChar char="o"/>
            </a:pPr>
            <a:r>
              <a:rPr lang="en-AU" dirty="0"/>
              <a:t>Aug 11 – P2 offers released</a:t>
            </a:r>
          </a:p>
          <a:p>
            <a:pPr lvl="2">
              <a:buFont typeface="Courier New" panose="02070309020205020404" pitchFamily="49" charset="0"/>
              <a:buChar char="o"/>
            </a:pPr>
            <a:r>
              <a:rPr lang="en-AU" dirty="0"/>
              <a:t>48 p2 were matched</a:t>
            </a:r>
          </a:p>
          <a:p>
            <a:pPr lvl="2">
              <a:buFont typeface="Courier New" panose="02070309020205020404" pitchFamily="49" charset="0"/>
              <a:buChar char="o"/>
            </a:pPr>
            <a:r>
              <a:rPr lang="en-AU" dirty="0"/>
              <a:t>42 p2 were unmatched</a:t>
            </a:r>
          </a:p>
          <a:p>
            <a:r>
              <a:rPr lang="en-AU" dirty="0"/>
              <a:t>So what happened if you were unmatched?</a:t>
            </a:r>
          </a:p>
          <a:p>
            <a:endParaRPr lang="en-AU" dirty="0"/>
          </a:p>
        </p:txBody>
      </p:sp>
    </p:spTree>
    <p:extLst>
      <p:ext uri="{BB962C8B-B14F-4D97-AF65-F5344CB8AC3E}">
        <p14:creationId xmlns:p14="http://schemas.microsoft.com/office/powerpoint/2010/main" xmlns="" val="136618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161" y="432527"/>
            <a:ext cx="4709424" cy="923934"/>
          </a:xfrm>
        </p:spPr>
        <p:txBody>
          <a:bodyPr>
            <a:noAutofit/>
          </a:bodyPr>
          <a:lstStyle/>
          <a:p>
            <a:pPr algn="ctr"/>
            <a:r>
              <a:rPr lang="en-AU" sz="4000" b="1" dirty="0"/>
              <a:t>Unmatched Process</a:t>
            </a:r>
          </a:p>
        </p:txBody>
      </p:sp>
      <p:sp>
        <p:nvSpPr>
          <p:cNvPr id="3" name="Content Placeholder 2"/>
          <p:cNvSpPr>
            <a:spLocks noGrp="1"/>
          </p:cNvSpPr>
          <p:nvPr>
            <p:ph idx="1"/>
          </p:nvPr>
        </p:nvSpPr>
        <p:spPr>
          <a:xfrm>
            <a:off x="628650" y="1712119"/>
            <a:ext cx="7886700" cy="3263504"/>
          </a:xfrm>
        </p:spPr>
        <p:txBody>
          <a:bodyPr/>
          <a:lstStyle/>
          <a:p>
            <a:r>
              <a:rPr lang="en-AU" dirty="0"/>
              <a:t>You go into Round 3 process:</a:t>
            </a:r>
          </a:p>
          <a:p>
            <a:pPr lvl="1"/>
            <a:r>
              <a:rPr lang="en-AU" dirty="0"/>
              <a:t>Unmatched p2 and p3 applicants.</a:t>
            </a:r>
          </a:p>
          <a:p>
            <a:pPr lvl="1"/>
            <a:r>
              <a:rPr lang="en-AU" dirty="0"/>
              <a:t>From 11 August until Dec/Jan</a:t>
            </a:r>
          </a:p>
          <a:p>
            <a:pPr lvl="1"/>
            <a:r>
              <a:rPr lang="en-AU" dirty="0"/>
              <a:t>Round 3 purely deals with hospital networks and applicants, no PMCV and computer match involved. </a:t>
            </a:r>
          </a:p>
          <a:p>
            <a:pPr lvl="2"/>
            <a:r>
              <a:rPr lang="en-AU" dirty="0"/>
              <a:t>At this stage, the hospitals do not have to think about priority rankings.</a:t>
            </a:r>
          </a:p>
          <a:p>
            <a:endParaRPr lang="en-AU" dirty="0"/>
          </a:p>
        </p:txBody>
      </p:sp>
    </p:spTree>
    <p:extLst>
      <p:ext uri="{BB962C8B-B14F-4D97-AF65-F5344CB8AC3E}">
        <p14:creationId xmlns:p14="http://schemas.microsoft.com/office/powerpoint/2010/main" xmlns="" val="244909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161" y="432527"/>
            <a:ext cx="4709424" cy="923934"/>
          </a:xfrm>
        </p:spPr>
        <p:txBody>
          <a:bodyPr>
            <a:noAutofit/>
          </a:bodyPr>
          <a:lstStyle/>
          <a:p>
            <a:pPr algn="ctr"/>
            <a:r>
              <a:rPr lang="en-AU" sz="4000" b="1" dirty="0"/>
              <a:t>Unmatched Process</a:t>
            </a:r>
          </a:p>
        </p:txBody>
      </p:sp>
      <p:sp>
        <p:nvSpPr>
          <p:cNvPr id="3" name="Content Placeholder 2"/>
          <p:cNvSpPr>
            <a:spLocks noGrp="1"/>
          </p:cNvSpPr>
          <p:nvPr>
            <p:ph idx="1"/>
          </p:nvPr>
        </p:nvSpPr>
        <p:spPr>
          <a:xfrm>
            <a:off x="216865" y="1203446"/>
            <a:ext cx="8721243" cy="5015685"/>
          </a:xfrm>
        </p:spPr>
        <p:txBody>
          <a:bodyPr>
            <a:normAutofit/>
          </a:bodyPr>
          <a:lstStyle/>
          <a:p>
            <a:r>
              <a:rPr lang="en-AU" dirty="0"/>
              <a:t>A spot open up</a:t>
            </a:r>
          </a:p>
          <a:p>
            <a:pPr lvl="1"/>
            <a:r>
              <a:rPr lang="en-AU" dirty="0"/>
              <a:t>Someone declined their position to take the job interstate</a:t>
            </a:r>
          </a:p>
          <a:p>
            <a:pPr lvl="1"/>
            <a:r>
              <a:rPr lang="en-AU" dirty="0"/>
              <a:t>The medical workforce unit (MWU) would let PMCV know about the position</a:t>
            </a:r>
          </a:p>
          <a:p>
            <a:pPr lvl="1"/>
            <a:r>
              <a:rPr lang="en-AU" dirty="0"/>
              <a:t>PMCV would give MWU list of the unmatched </a:t>
            </a:r>
          </a:p>
          <a:p>
            <a:pPr lvl="2"/>
            <a:r>
              <a:rPr lang="en-AU" dirty="0"/>
              <a:t>PMCV don’t email candidates when a spot open up</a:t>
            </a:r>
          </a:p>
          <a:p>
            <a:pPr lvl="1"/>
            <a:r>
              <a:rPr lang="en-AU" dirty="0"/>
              <a:t>Then, the MWU would decide who they are going to employ based on their list</a:t>
            </a:r>
          </a:p>
          <a:p>
            <a:pPr lvl="2"/>
            <a:r>
              <a:rPr lang="en-AU" dirty="0"/>
              <a:t>Could be p2 or p3 at this stage</a:t>
            </a:r>
          </a:p>
          <a:p>
            <a:pPr lvl="1"/>
            <a:r>
              <a:rPr lang="en-AU" dirty="0"/>
              <a:t>Once MWU decide, they would let PMCV know and inform the applicant!</a:t>
            </a:r>
          </a:p>
          <a:p>
            <a:pPr lvl="2"/>
            <a:r>
              <a:rPr lang="en-AU" dirty="0"/>
              <a:t>Via phone call – </a:t>
            </a:r>
            <a:r>
              <a:rPr lang="en-AU" dirty="0">
                <a:solidFill>
                  <a:srgbClr val="FF0000"/>
                </a:solidFill>
              </a:rPr>
              <a:t>keep your phone ON at all times!</a:t>
            </a:r>
          </a:p>
          <a:p>
            <a:endParaRPr lang="en-AU" dirty="0"/>
          </a:p>
        </p:txBody>
      </p:sp>
    </p:spTree>
    <p:extLst>
      <p:ext uri="{BB962C8B-B14F-4D97-AF65-F5344CB8AC3E}">
        <p14:creationId xmlns:p14="http://schemas.microsoft.com/office/powerpoint/2010/main" xmlns="" val="294121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474" y="555153"/>
            <a:ext cx="5982620" cy="686251"/>
          </a:xfrm>
        </p:spPr>
        <p:txBody>
          <a:bodyPr>
            <a:noAutofit/>
          </a:bodyPr>
          <a:lstStyle/>
          <a:p>
            <a:pPr algn="ctr"/>
            <a:r>
              <a:rPr lang="en-AU" sz="4000" b="1" dirty="0"/>
              <a:t>Tips if you were unmatched</a:t>
            </a:r>
          </a:p>
        </p:txBody>
      </p:sp>
      <p:sp>
        <p:nvSpPr>
          <p:cNvPr id="3" name="Content Placeholder 2"/>
          <p:cNvSpPr>
            <a:spLocks noGrp="1"/>
          </p:cNvSpPr>
          <p:nvPr>
            <p:ph idx="1"/>
          </p:nvPr>
        </p:nvSpPr>
        <p:spPr>
          <a:xfrm>
            <a:off x="478771" y="1628853"/>
            <a:ext cx="8350336" cy="4335941"/>
          </a:xfrm>
        </p:spPr>
        <p:txBody>
          <a:bodyPr>
            <a:normAutofit lnSpcReduction="10000"/>
          </a:bodyPr>
          <a:lstStyle/>
          <a:p>
            <a:r>
              <a:rPr lang="en-AU" sz="3000" dirty="0"/>
              <a:t>Things to do:</a:t>
            </a:r>
          </a:p>
          <a:p>
            <a:pPr lvl="1"/>
            <a:r>
              <a:rPr lang="en-AU" sz="2600" dirty="0"/>
              <a:t>Call Edwina (PMCV) - advice for Round 3</a:t>
            </a:r>
          </a:p>
          <a:p>
            <a:pPr lvl="1"/>
            <a:r>
              <a:rPr lang="en-AU" sz="2600" dirty="0"/>
              <a:t>Talk to your clinical schools i.e. Dean </a:t>
            </a:r>
          </a:p>
          <a:p>
            <a:pPr lvl="2"/>
            <a:r>
              <a:rPr lang="en-AU" sz="2200" dirty="0"/>
              <a:t>Express willingness to work in </a:t>
            </a:r>
            <a:r>
              <a:rPr lang="en-AU" sz="2200" dirty="0" err="1"/>
              <a:t>Aus</a:t>
            </a:r>
            <a:endParaRPr lang="en-AU" sz="2200" dirty="0"/>
          </a:p>
          <a:p>
            <a:pPr lvl="1"/>
            <a:r>
              <a:rPr lang="en-AU" sz="2600" dirty="0"/>
              <a:t>Talk to your hospital MWU</a:t>
            </a:r>
          </a:p>
          <a:p>
            <a:pPr lvl="2"/>
            <a:r>
              <a:rPr lang="en-AU" sz="2200" dirty="0"/>
              <a:t>Drop by in person then follow-up email</a:t>
            </a:r>
          </a:p>
          <a:p>
            <a:pPr lvl="1"/>
            <a:r>
              <a:rPr lang="en-AU" sz="2600" dirty="0"/>
              <a:t>Contact other hospital MWU </a:t>
            </a:r>
          </a:p>
          <a:p>
            <a:pPr lvl="2"/>
            <a:r>
              <a:rPr lang="en-AU" sz="2200" dirty="0"/>
              <a:t>Phone or email</a:t>
            </a:r>
          </a:p>
          <a:p>
            <a:pPr lvl="1"/>
            <a:r>
              <a:rPr lang="en-AU" sz="2600" dirty="0"/>
              <a:t>Let your local colleagues who applied to interstate know</a:t>
            </a:r>
          </a:p>
          <a:p>
            <a:pPr lvl="1"/>
            <a:r>
              <a:rPr lang="en-AU" sz="2600" dirty="0"/>
              <a:t>Consider other options</a:t>
            </a:r>
          </a:p>
        </p:txBody>
      </p:sp>
    </p:spTree>
    <p:extLst>
      <p:ext uri="{BB962C8B-B14F-4D97-AF65-F5344CB8AC3E}">
        <p14:creationId xmlns:p14="http://schemas.microsoft.com/office/powerpoint/2010/main" xmlns="" val="230759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591" y="1100160"/>
            <a:ext cx="5193875" cy="643751"/>
          </a:xfrm>
        </p:spPr>
        <p:txBody>
          <a:bodyPr>
            <a:normAutofit/>
          </a:bodyPr>
          <a:lstStyle/>
          <a:p>
            <a:pPr algn="ctr"/>
            <a:endParaRPr lang="en-AU" sz="2700" dirty="0"/>
          </a:p>
        </p:txBody>
      </p:sp>
      <p:sp>
        <p:nvSpPr>
          <p:cNvPr id="3" name="Content Placeholder 2"/>
          <p:cNvSpPr>
            <a:spLocks noGrp="1"/>
          </p:cNvSpPr>
          <p:nvPr>
            <p:ph idx="1"/>
          </p:nvPr>
        </p:nvSpPr>
        <p:spPr>
          <a:xfrm>
            <a:off x="605941" y="1943745"/>
            <a:ext cx="8326112" cy="3827269"/>
          </a:xfrm>
        </p:spPr>
        <p:txBody>
          <a:bodyPr/>
          <a:lstStyle/>
          <a:p>
            <a:r>
              <a:rPr lang="en-AU" sz="3200" dirty="0"/>
              <a:t>Other options:</a:t>
            </a:r>
          </a:p>
          <a:p>
            <a:pPr lvl="1"/>
            <a:r>
              <a:rPr lang="en-AU" sz="2800" dirty="0"/>
              <a:t>Applications to Commonwealth Medial Internship (CMI) – open on 29</a:t>
            </a:r>
            <a:r>
              <a:rPr lang="en-AU" sz="2800" baseline="30000" dirty="0"/>
              <a:t>th</a:t>
            </a:r>
            <a:r>
              <a:rPr lang="en-AU" sz="2800" dirty="0"/>
              <a:t> Aug 2016</a:t>
            </a:r>
          </a:p>
          <a:p>
            <a:pPr lvl="1"/>
            <a:r>
              <a:rPr lang="en-AU" sz="2800" dirty="0"/>
              <a:t>Wait for declines</a:t>
            </a:r>
          </a:p>
          <a:p>
            <a:pPr lvl="1"/>
            <a:r>
              <a:rPr lang="en-AU" sz="2800" dirty="0"/>
              <a:t>Wait for interstate openings</a:t>
            </a:r>
          </a:p>
          <a:p>
            <a:pPr lvl="1"/>
            <a:r>
              <a:rPr lang="en-AU" sz="2800" dirty="0"/>
              <a:t>Other overseas internships</a:t>
            </a:r>
          </a:p>
        </p:txBody>
      </p:sp>
    </p:spTree>
    <p:extLst>
      <p:ext uri="{BB962C8B-B14F-4D97-AF65-F5344CB8AC3E}">
        <p14:creationId xmlns:p14="http://schemas.microsoft.com/office/powerpoint/2010/main" xmlns="" val="884447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534" y="627821"/>
            <a:ext cx="5193875" cy="643751"/>
          </a:xfrm>
        </p:spPr>
        <p:txBody>
          <a:bodyPr>
            <a:normAutofit/>
          </a:bodyPr>
          <a:lstStyle/>
          <a:p>
            <a:pPr algn="ctr"/>
            <a:r>
              <a:rPr lang="en-AU" sz="4000" b="1" dirty="0"/>
              <a:t>Interstate Applications</a:t>
            </a:r>
          </a:p>
        </p:txBody>
      </p:sp>
      <p:sp>
        <p:nvSpPr>
          <p:cNvPr id="3" name="Content Placeholder 2"/>
          <p:cNvSpPr>
            <a:spLocks noGrp="1"/>
          </p:cNvSpPr>
          <p:nvPr>
            <p:ph idx="1"/>
          </p:nvPr>
        </p:nvSpPr>
        <p:spPr>
          <a:xfrm>
            <a:off x="605941" y="1943745"/>
            <a:ext cx="8326112" cy="3827269"/>
          </a:xfrm>
        </p:spPr>
        <p:txBody>
          <a:bodyPr/>
          <a:lstStyle/>
          <a:p>
            <a:r>
              <a:rPr lang="en-AU" sz="3200" dirty="0"/>
              <a:t>Official information on relevant websites</a:t>
            </a:r>
          </a:p>
          <a:p>
            <a:r>
              <a:rPr lang="en-AU" sz="3200" dirty="0"/>
              <a:t>Applications open around mid-April/early May but </a:t>
            </a:r>
            <a:r>
              <a:rPr lang="en-AU" sz="3200" b="1" dirty="0">
                <a:solidFill>
                  <a:srgbClr val="FF0000"/>
                </a:solidFill>
              </a:rPr>
              <a:t>all close on 3</a:t>
            </a:r>
            <a:r>
              <a:rPr lang="en-AU" sz="3200" b="1" baseline="30000" dirty="0">
                <a:solidFill>
                  <a:srgbClr val="FF0000"/>
                </a:solidFill>
              </a:rPr>
              <a:t>rd</a:t>
            </a:r>
            <a:r>
              <a:rPr lang="en-AU" sz="3200" b="1" dirty="0">
                <a:solidFill>
                  <a:srgbClr val="FF0000"/>
                </a:solidFill>
              </a:rPr>
              <a:t> June</a:t>
            </a:r>
          </a:p>
          <a:p>
            <a:pPr lvl="1"/>
            <a:r>
              <a:rPr lang="en-AU" sz="2800" dirty="0"/>
              <a:t>VIC open 15</a:t>
            </a:r>
            <a:r>
              <a:rPr lang="en-AU" sz="2800" baseline="30000" dirty="0"/>
              <a:t>th</a:t>
            </a:r>
            <a:r>
              <a:rPr lang="en-AU" sz="2800" dirty="0"/>
              <a:t> April</a:t>
            </a:r>
          </a:p>
          <a:p>
            <a:pPr lvl="1"/>
            <a:r>
              <a:rPr lang="en-AU" sz="2800" dirty="0"/>
              <a:t>NSW open 16</a:t>
            </a:r>
            <a:r>
              <a:rPr lang="en-AU" sz="2800" baseline="30000" dirty="0"/>
              <a:t>th</a:t>
            </a:r>
            <a:r>
              <a:rPr lang="en-AU" sz="2800" dirty="0"/>
              <a:t> May</a:t>
            </a:r>
          </a:p>
        </p:txBody>
      </p:sp>
    </p:spTree>
    <p:extLst>
      <p:ext uri="{BB962C8B-B14F-4D97-AF65-F5344CB8AC3E}">
        <p14:creationId xmlns:p14="http://schemas.microsoft.com/office/powerpoint/2010/main" xmlns="" val="3117212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468" y="0"/>
            <a:ext cx="6703240" cy="603142"/>
          </a:xfrm>
        </p:spPr>
        <p:txBody>
          <a:bodyPr>
            <a:normAutofit/>
          </a:bodyPr>
          <a:lstStyle/>
          <a:p>
            <a:pPr algn="ctr"/>
            <a:r>
              <a:rPr lang="en-AU" sz="2400" b="1" dirty="0"/>
              <a:t>Interstate Priority Lists</a:t>
            </a:r>
          </a:p>
        </p:txBody>
      </p:sp>
      <p:sp>
        <p:nvSpPr>
          <p:cNvPr id="6" name="Rectangle 1"/>
          <p:cNvSpPr>
            <a:spLocks noChangeArrowheads="1"/>
          </p:cNvSpPr>
          <p:nvPr/>
        </p:nvSpPr>
        <p:spPr bwMode="auto">
          <a:xfrm>
            <a:off x="-1860591" y="333061"/>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9" name="Rectangle 2"/>
          <p:cNvSpPr>
            <a:spLocks noChangeArrowheads="1"/>
          </p:cNvSpPr>
          <p:nvPr/>
        </p:nvSpPr>
        <p:spPr bwMode="auto">
          <a:xfrm>
            <a:off x="1647229" y="896233"/>
            <a:ext cx="14031075" cy="5653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xmlns="" val="1291849001"/>
              </p:ext>
            </p:extLst>
          </p:nvPr>
        </p:nvGraphicFramePr>
        <p:xfrm>
          <a:off x="352926" y="537667"/>
          <a:ext cx="8325851" cy="6151542"/>
        </p:xfrm>
        <a:graphic>
          <a:graphicData uri="http://schemas.openxmlformats.org/drawingml/2006/table">
            <a:tbl>
              <a:tblPr firstRow="1" firstCol="1" bandRow="1"/>
              <a:tblGrid>
                <a:gridCol w="678698">
                  <a:extLst>
                    <a:ext uri="{9D8B030D-6E8A-4147-A177-3AD203B41FA5}">
                      <a16:colId xmlns:a16="http://schemas.microsoft.com/office/drawing/2014/main" xmlns="" val="3271630969"/>
                    </a:ext>
                  </a:extLst>
                </a:gridCol>
                <a:gridCol w="1405749">
                  <a:extLst>
                    <a:ext uri="{9D8B030D-6E8A-4147-A177-3AD203B41FA5}">
                      <a16:colId xmlns:a16="http://schemas.microsoft.com/office/drawing/2014/main" xmlns="" val="3274783270"/>
                    </a:ext>
                  </a:extLst>
                </a:gridCol>
                <a:gridCol w="1040433">
                  <a:extLst>
                    <a:ext uri="{9D8B030D-6E8A-4147-A177-3AD203B41FA5}">
                      <a16:colId xmlns:a16="http://schemas.microsoft.com/office/drawing/2014/main" xmlns="" val="2581553319"/>
                    </a:ext>
                  </a:extLst>
                </a:gridCol>
                <a:gridCol w="1040433">
                  <a:extLst>
                    <a:ext uri="{9D8B030D-6E8A-4147-A177-3AD203B41FA5}">
                      <a16:colId xmlns:a16="http://schemas.microsoft.com/office/drawing/2014/main" xmlns="" val="1244591690"/>
                    </a:ext>
                  </a:extLst>
                </a:gridCol>
                <a:gridCol w="1040433">
                  <a:extLst>
                    <a:ext uri="{9D8B030D-6E8A-4147-A177-3AD203B41FA5}">
                      <a16:colId xmlns:a16="http://schemas.microsoft.com/office/drawing/2014/main" xmlns="" val="1278028732"/>
                    </a:ext>
                  </a:extLst>
                </a:gridCol>
                <a:gridCol w="1040433">
                  <a:extLst>
                    <a:ext uri="{9D8B030D-6E8A-4147-A177-3AD203B41FA5}">
                      <a16:colId xmlns:a16="http://schemas.microsoft.com/office/drawing/2014/main" xmlns="" val="1675981469"/>
                    </a:ext>
                  </a:extLst>
                </a:gridCol>
                <a:gridCol w="1039836">
                  <a:extLst>
                    <a:ext uri="{9D8B030D-6E8A-4147-A177-3AD203B41FA5}">
                      <a16:colId xmlns:a16="http://schemas.microsoft.com/office/drawing/2014/main" xmlns="" val="729158925"/>
                    </a:ext>
                  </a:extLst>
                </a:gridCol>
                <a:gridCol w="1039836">
                  <a:extLst>
                    <a:ext uri="{9D8B030D-6E8A-4147-A177-3AD203B41FA5}">
                      <a16:colId xmlns:a16="http://schemas.microsoft.com/office/drawing/2014/main" xmlns="" val="3659709648"/>
                    </a:ext>
                  </a:extLst>
                </a:gridCol>
              </a:tblGrid>
              <a:tr h="310767">
                <a:tc>
                  <a:txBody>
                    <a:bodyPr/>
                    <a:lstStyle/>
                    <a:p>
                      <a:pPr>
                        <a:lnSpc>
                          <a:spcPct val="107000"/>
                        </a:lnSpc>
                        <a:spcAft>
                          <a:spcPts val="0"/>
                        </a:spcAft>
                      </a:pPr>
                      <a:r>
                        <a:rPr lang="en-AU" sz="1000" b="1" dirty="0">
                          <a:effectLst/>
                          <a:latin typeface="Arial" panose="020B0604020202020204" pitchFamily="34" charset="0"/>
                          <a:ea typeface="Calibri" panose="020F0502020204030204" pitchFamily="34" charset="0"/>
                        </a:rPr>
                        <a:t>Priority category</a:t>
                      </a:r>
                      <a:endParaRPr lang="en-AU" sz="1000" dirty="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spcAft>
                          <a:spcPts val="0"/>
                        </a:spcAft>
                      </a:pPr>
                      <a:r>
                        <a:rPr lang="en-AU" sz="1000" b="1">
                          <a:effectLst/>
                          <a:latin typeface="Arial" panose="020B0604020202020204" pitchFamily="34" charset="0"/>
                          <a:ea typeface="Calibri" panose="020F0502020204030204" pitchFamily="34" charset="0"/>
                        </a:rPr>
                        <a:t>ACT</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spcAft>
                          <a:spcPts val="0"/>
                        </a:spcAft>
                      </a:pPr>
                      <a:r>
                        <a:rPr lang="en-AU" sz="1000" b="1">
                          <a:effectLst/>
                          <a:latin typeface="Arial" panose="020B0604020202020204" pitchFamily="34" charset="0"/>
                          <a:ea typeface="Calibri" panose="020F0502020204030204" pitchFamily="34" charset="0"/>
                        </a:rPr>
                        <a:t>NSW</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spcAft>
                          <a:spcPts val="0"/>
                        </a:spcAft>
                      </a:pPr>
                      <a:r>
                        <a:rPr lang="en-AU" sz="1000" b="1">
                          <a:effectLst/>
                          <a:latin typeface="Arial" panose="020B0604020202020204" pitchFamily="34" charset="0"/>
                          <a:ea typeface="Calibri" panose="020F0502020204030204" pitchFamily="34" charset="0"/>
                        </a:rPr>
                        <a:t>QLD</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spcAft>
                          <a:spcPts val="0"/>
                        </a:spcAft>
                      </a:pPr>
                      <a:r>
                        <a:rPr lang="en-AU" sz="1000" b="1">
                          <a:effectLst/>
                          <a:latin typeface="Arial" panose="020B0604020202020204" pitchFamily="34" charset="0"/>
                          <a:ea typeface="Calibri" panose="020F0502020204030204" pitchFamily="34" charset="0"/>
                        </a:rPr>
                        <a:t>Tasmania</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spcAft>
                          <a:spcPts val="0"/>
                        </a:spcAft>
                      </a:pPr>
                      <a:r>
                        <a:rPr lang="en-AU" sz="1000" b="1">
                          <a:effectLst/>
                          <a:latin typeface="Arial" panose="020B0604020202020204" pitchFamily="34" charset="0"/>
                          <a:ea typeface="Calibri" panose="020F0502020204030204" pitchFamily="34" charset="0"/>
                        </a:rPr>
                        <a:t>Victoria</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spcAft>
                          <a:spcPts val="0"/>
                        </a:spcAft>
                      </a:pPr>
                      <a:r>
                        <a:rPr lang="en-AU" sz="1000" b="1">
                          <a:effectLst/>
                          <a:latin typeface="Arial" panose="020B0604020202020204" pitchFamily="34" charset="0"/>
                          <a:ea typeface="Calibri" panose="020F0502020204030204" pitchFamily="34" charset="0"/>
                        </a:rPr>
                        <a:t>SA</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spcAft>
                          <a:spcPts val="0"/>
                        </a:spcAft>
                      </a:pPr>
                      <a:r>
                        <a:rPr lang="en-AU" sz="1000" b="1">
                          <a:effectLst/>
                          <a:latin typeface="Arial" panose="020B0604020202020204" pitchFamily="34" charset="0"/>
                          <a:ea typeface="Calibri" panose="020F0502020204030204" pitchFamily="34" charset="0"/>
                        </a:rPr>
                        <a:t>WA</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xmlns="" val="1578540732"/>
                  </a:ext>
                </a:extLst>
              </a:tr>
              <a:tr h="1141706">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1</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solidFill>
                            <a:srgbClr val="FF0000"/>
                          </a:solidFill>
                          <a:effectLst/>
                          <a:latin typeface="Arial" panose="020B0604020202020204" pitchFamily="34" charset="0"/>
                          <a:ea typeface="Calibri" panose="020F0502020204030204" pitchFamily="34" charset="0"/>
                        </a:rPr>
                        <a:t>Guaranteed</a:t>
                      </a:r>
                      <a:r>
                        <a:rPr lang="en-AU" sz="1000">
                          <a:effectLst/>
                          <a:latin typeface="Arial" panose="020B0604020202020204" pitchFamily="34" charset="0"/>
                          <a:ea typeface="Calibri" panose="020F0502020204030204" pitchFamily="34" charset="0"/>
                        </a:rPr>
                        <a:t> – medical graduates of ANU medical school who are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solidFill>
                            <a:srgbClr val="FF0000"/>
                          </a:solidFill>
                          <a:effectLst/>
                          <a:latin typeface="Arial" panose="020B0604020202020204" pitchFamily="34" charset="0"/>
                          <a:ea typeface="Calibri" panose="020F0502020204030204" pitchFamily="34" charset="0"/>
                        </a:rPr>
                        <a:t>Guaranteed</a:t>
                      </a:r>
                      <a:r>
                        <a:rPr lang="en-AU" sz="1000">
                          <a:effectLst/>
                          <a:latin typeface="Arial" panose="020B0604020202020204" pitchFamily="34" charset="0"/>
                          <a:ea typeface="Calibri" panose="020F0502020204030204" pitchFamily="34" charset="0"/>
                        </a:rPr>
                        <a:t> – medical graduates of NSW universities who are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solidFill>
                            <a:srgbClr val="FF0000"/>
                          </a:solidFill>
                          <a:effectLst/>
                          <a:latin typeface="Arial" panose="020B0604020202020204" pitchFamily="34" charset="0"/>
                          <a:ea typeface="Calibri" panose="020F0502020204030204" pitchFamily="34" charset="0"/>
                        </a:rPr>
                        <a:t>Guaranteed</a:t>
                      </a:r>
                      <a:r>
                        <a:rPr lang="en-AU" sz="1000">
                          <a:effectLst/>
                          <a:latin typeface="Arial" panose="020B0604020202020204" pitchFamily="34" charset="0"/>
                          <a:ea typeface="Calibri" panose="020F0502020204030204" pitchFamily="34" charset="0"/>
                        </a:rPr>
                        <a:t> – medical graduates of QLD universities who are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solidFill>
                            <a:srgbClr val="FF0000"/>
                          </a:solidFill>
                          <a:effectLst/>
                          <a:latin typeface="Arial" panose="020B0604020202020204" pitchFamily="34" charset="0"/>
                          <a:ea typeface="Calibri" panose="020F0502020204030204" pitchFamily="34" charset="0"/>
                        </a:rPr>
                        <a:t>Guaranteed</a:t>
                      </a:r>
                      <a:r>
                        <a:rPr lang="en-AU" sz="1000">
                          <a:effectLst/>
                          <a:latin typeface="Arial" panose="020B0604020202020204" pitchFamily="34" charset="0"/>
                          <a:ea typeface="Calibri" panose="020F0502020204030204" pitchFamily="34" charset="0"/>
                        </a:rPr>
                        <a:t> – medical graduates of Tasmania universities who are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solidFill>
                            <a:srgbClr val="FF0000"/>
                          </a:solidFill>
                          <a:effectLst/>
                          <a:latin typeface="Arial" panose="020B0604020202020204" pitchFamily="34" charset="0"/>
                          <a:ea typeface="Calibri" panose="020F0502020204030204" pitchFamily="34" charset="0"/>
                        </a:rPr>
                        <a:t>Guaranteed</a:t>
                      </a:r>
                      <a:r>
                        <a:rPr lang="en-AU" sz="1000">
                          <a:effectLst/>
                          <a:latin typeface="Arial" panose="020B0604020202020204" pitchFamily="34" charset="0"/>
                          <a:ea typeface="Calibri" panose="020F0502020204030204" pitchFamily="34" charset="0"/>
                        </a:rPr>
                        <a:t> – medical graduates of VIC universities who are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solidFill>
                            <a:srgbClr val="FF0000"/>
                          </a:solidFill>
                          <a:effectLst/>
                          <a:latin typeface="Arial" panose="020B0604020202020204" pitchFamily="34" charset="0"/>
                          <a:ea typeface="Calibri" panose="020F0502020204030204" pitchFamily="34" charset="0"/>
                        </a:rPr>
                        <a:t>Guaranteed</a:t>
                      </a:r>
                      <a:r>
                        <a:rPr lang="en-AU" sz="1000">
                          <a:effectLst/>
                          <a:latin typeface="Arial" panose="020B0604020202020204" pitchFamily="34" charset="0"/>
                          <a:ea typeface="Calibri" panose="020F0502020204030204" pitchFamily="34" charset="0"/>
                        </a:rPr>
                        <a:t> – medical graduates of SA universities who are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solidFill>
                            <a:srgbClr val="FF0000"/>
                          </a:solidFill>
                          <a:effectLst/>
                          <a:latin typeface="Arial" panose="020B0604020202020204" pitchFamily="34" charset="0"/>
                          <a:ea typeface="Calibri" panose="020F0502020204030204" pitchFamily="34" charset="0"/>
                        </a:rPr>
                        <a:t>Guaranteed</a:t>
                      </a:r>
                      <a:r>
                        <a:rPr lang="en-AU" sz="1000">
                          <a:effectLst/>
                          <a:latin typeface="Arial" panose="020B0604020202020204" pitchFamily="34" charset="0"/>
                          <a:ea typeface="Calibri" panose="020F0502020204030204" pitchFamily="34" charset="0"/>
                        </a:rPr>
                        <a:t> – medical graduates of WA universities who are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89525585"/>
                  </a:ext>
                </a:extLst>
              </a:tr>
              <a:tr h="1269594">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2</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Domestic graduates of NSW universities (capped at 5 spots)</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Medical graduates of interstate or NZ universities who completed year 12 in NSW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Medical graduates of interstate or NZ universities who completed year 12 in QLD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Tasmanian trained international full fee paying medical graduates </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highlight>
                            <a:srgbClr val="FFFF00"/>
                          </a:highlight>
                          <a:latin typeface="Arial" panose="020B0604020202020204" pitchFamily="34" charset="0"/>
                          <a:ea typeface="Calibri" panose="020F0502020204030204" pitchFamily="34" charset="0"/>
                        </a:rPr>
                        <a:t>Australian temporary graduates of Vic universities (i.e. international students)</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Medical graduates of interstate or NZ universities who completed year 12 in SA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dirty="0">
                          <a:effectLst/>
                          <a:latin typeface="Arial" panose="020B0604020202020204" pitchFamily="34" charset="0"/>
                          <a:ea typeface="Calibri" panose="020F0502020204030204" pitchFamily="34" charset="0"/>
                        </a:rPr>
                        <a:t>Medical graduates of interstate or NZ universities who completed year 12 in WA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54384093"/>
                  </a:ext>
                </a:extLst>
              </a:tr>
              <a:tr h="1327611">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3</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Medical graduates of interstate or NZ universities who completed year 12 in ACT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Medical graduates of interstate or NZ universities who did not completed year 12 in NSW (Australia/NZ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dirty="0">
                          <a:effectLst/>
                          <a:latin typeface="Arial" panose="020B0604020202020204" pitchFamily="34" charset="0"/>
                          <a:ea typeface="Calibri" panose="020F0502020204030204" pitchFamily="34" charset="0"/>
                        </a:rPr>
                        <a:t>Medical graduates of interstate or NZ universities who did not completed year 12 in QLD (Australia/NZ citizens or </a:t>
                      </a:r>
                      <a:r>
                        <a:rPr lang="en-AU" sz="1000" dirty="0" err="1">
                          <a:effectLst/>
                          <a:latin typeface="Arial" panose="020B0604020202020204" pitchFamily="34" charset="0"/>
                          <a:ea typeface="Calibri" panose="020F0502020204030204" pitchFamily="34" charset="0"/>
                        </a:rPr>
                        <a:t>Aus</a:t>
                      </a:r>
                      <a:r>
                        <a:rPr lang="en-AU" sz="1000" dirty="0">
                          <a:effectLst/>
                          <a:latin typeface="Arial" panose="020B0604020202020204" pitchFamily="34" charset="0"/>
                          <a:ea typeface="Calibri" panose="020F0502020204030204" pitchFamily="34" charset="0"/>
                        </a:rPr>
                        <a:t>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highlight>
                            <a:srgbClr val="FFFF00"/>
                          </a:highlight>
                          <a:latin typeface="Arial" panose="020B0604020202020204" pitchFamily="34" charset="0"/>
                          <a:ea typeface="Calibri" panose="020F0502020204030204" pitchFamily="34" charset="0"/>
                        </a:rPr>
                        <a:t>Interstate trained international students</a:t>
                      </a:r>
                      <a:r>
                        <a:rPr lang="en-AU" sz="1000">
                          <a:effectLst/>
                          <a:latin typeface="Arial" panose="020B0604020202020204" pitchFamily="34" charset="0"/>
                          <a:ea typeface="Calibri" panose="020F0502020204030204" pitchFamily="34" charset="0"/>
                        </a:rPr>
                        <a:t> </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Australian/NZ citizens or Aus PR who graduate from interstate</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SA International students</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International graduates of WA medical school</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42150763"/>
                  </a:ext>
                </a:extLst>
              </a:tr>
              <a:tr h="885933">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4</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highlight>
                            <a:srgbClr val="FFFF00"/>
                          </a:highlight>
                          <a:latin typeface="Arial" panose="020B0604020202020204" pitchFamily="34" charset="0"/>
                          <a:ea typeface="Calibri" panose="020F0502020204030204" pitchFamily="34" charset="0"/>
                        </a:rPr>
                        <a:t>Graduates of other Australian universities</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NSW International students </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QLD International students</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highlight>
                            <a:srgbClr val="FFFF00"/>
                          </a:highlight>
                          <a:latin typeface="Arial" panose="020B0604020202020204" pitchFamily="34" charset="0"/>
                          <a:ea typeface="Calibri" panose="020F0502020204030204" pitchFamily="34" charset="0"/>
                        </a:rPr>
                        <a:t> </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 </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highlight>
                            <a:srgbClr val="FFFF00"/>
                          </a:highlight>
                          <a:latin typeface="Arial" panose="020B0604020202020204" pitchFamily="34" charset="0"/>
                          <a:ea typeface="Calibri" panose="020F0502020204030204" pitchFamily="34" charset="0"/>
                        </a:rPr>
                        <a:t>Interstate trained international students</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Other graduates of Australian universities (Australia/ NZ citizens or Aus PR)</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84216639"/>
                  </a:ext>
                </a:extLst>
              </a:tr>
              <a:tr h="503532">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5</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 </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highlight>
                            <a:srgbClr val="FFFF00"/>
                          </a:highlight>
                          <a:latin typeface="Arial" panose="020B0604020202020204" pitchFamily="34" charset="0"/>
                          <a:ea typeface="Calibri" panose="020F0502020204030204" pitchFamily="34" charset="0"/>
                        </a:rPr>
                        <a:t>Interstate trained international students</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highlight>
                            <a:srgbClr val="FFFF00"/>
                          </a:highlight>
                          <a:latin typeface="Arial" panose="020B0604020202020204" pitchFamily="34" charset="0"/>
                          <a:ea typeface="Calibri" panose="020F0502020204030204" pitchFamily="34" charset="0"/>
                        </a:rPr>
                        <a:t>Interstate trained international students</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highlight>
                            <a:srgbClr val="FFFF00"/>
                          </a:highlight>
                          <a:latin typeface="Arial" panose="020B0604020202020204" pitchFamily="34" charset="0"/>
                          <a:ea typeface="Calibri" panose="020F0502020204030204" pitchFamily="34" charset="0"/>
                        </a:rPr>
                        <a:t> </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latin typeface="Arial" panose="020B0604020202020204" pitchFamily="34" charset="0"/>
                          <a:ea typeface="Calibri" panose="020F0502020204030204" pitchFamily="34" charset="0"/>
                        </a:rPr>
                        <a:t> </a:t>
                      </a: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a:effectLst/>
                          <a:highlight>
                            <a:srgbClr val="FFFF00"/>
                          </a:highlight>
                          <a:latin typeface="Arial" panose="020B0604020202020204" pitchFamily="34" charset="0"/>
                          <a:ea typeface="Calibri" panose="020F0502020204030204" pitchFamily="34" charset="0"/>
                        </a:rPr>
                        <a:t> </a:t>
                      </a:r>
                      <a:endParaRPr lang="en-AU" sz="100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AU" sz="1000" dirty="0">
                          <a:effectLst/>
                          <a:highlight>
                            <a:srgbClr val="FFFF00"/>
                          </a:highlight>
                          <a:latin typeface="Arial" panose="020B0604020202020204" pitchFamily="34" charset="0"/>
                          <a:ea typeface="Calibri" panose="020F0502020204030204" pitchFamily="34" charset="0"/>
                        </a:rPr>
                        <a:t>Interstate trained international students</a:t>
                      </a:r>
                      <a:endParaRPr lang="en-AU" sz="1000" dirty="0">
                        <a:effectLst/>
                        <a:latin typeface="Arial" panose="020B0604020202020204" pitchFamily="34" charset="0"/>
                        <a:ea typeface="Calibri" panose="020F0502020204030204" pitchFamily="34" charset="0"/>
                      </a:endParaRPr>
                    </a:p>
                  </a:txBody>
                  <a:tcPr marL="32443" marR="32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65024369"/>
                  </a:ext>
                </a:extLst>
              </a:tr>
            </a:tbl>
          </a:graphicData>
        </a:graphic>
      </p:graphicFrame>
    </p:spTree>
    <p:extLst>
      <p:ext uri="{BB962C8B-B14F-4D97-AF65-F5344CB8AC3E}">
        <p14:creationId xmlns:p14="http://schemas.microsoft.com/office/powerpoint/2010/main" xmlns="" val="3630598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534" y="627821"/>
            <a:ext cx="5193875" cy="643751"/>
          </a:xfrm>
        </p:spPr>
        <p:txBody>
          <a:bodyPr>
            <a:normAutofit/>
          </a:bodyPr>
          <a:lstStyle/>
          <a:p>
            <a:pPr algn="ctr"/>
            <a:r>
              <a:rPr lang="en-AU" sz="4000" b="1" dirty="0"/>
              <a:t>Western Australia</a:t>
            </a:r>
          </a:p>
        </p:txBody>
      </p:sp>
      <p:sp>
        <p:nvSpPr>
          <p:cNvPr id="3" name="Content Placeholder 2"/>
          <p:cNvSpPr>
            <a:spLocks noGrp="1"/>
          </p:cNvSpPr>
          <p:nvPr>
            <p:ph idx="1"/>
          </p:nvPr>
        </p:nvSpPr>
        <p:spPr>
          <a:xfrm>
            <a:off x="605941" y="1943745"/>
            <a:ext cx="8326112" cy="3827269"/>
          </a:xfrm>
        </p:spPr>
        <p:txBody>
          <a:bodyPr/>
          <a:lstStyle/>
          <a:p>
            <a:r>
              <a:rPr lang="en-AU" dirty="0"/>
              <a:t>P2 – domestic interstate students who completed year 12 in WA</a:t>
            </a:r>
          </a:p>
          <a:p>
            <a:r>
              <a:rPr lang="en-AU" dirty="0"/>
              <a:t>P3 – domestic interstate students who completed year 12 elsewhere</a:t>
            </a:r>
          </a:p>
          <a:p>
            <a:r>
              <a:rPr lang="en-AU" dirty="0"/>
              <a:t>P5 – international students graduating from non-WA universities </a:t>
            </a:r>
          </a:p>
        </p:txBody>
      </p:sp>
    </p:spTree>
    <p:extLst>
      <p:ext uri="{BB962C8B-B14F-4D97-AF65-F5344CB8AC3E}">
        <p14:creationId xmlns:p14="http://schemas.microsoft.com/office/powerpoint/2010/main" xmlns="" val="41725178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1289</Words>
  <Application>Microsoft Office PowerPoint</Application>
  <PresentationFormat>화면 슬라이드 쇼(4:3)</PresentationFormat>
  <Paragraphs>182</Paragraphs>
  <Slides>19</Slides>
  <Notes>5</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Office Theme</vt:lpstr>
      <vt:lpstr>UMMSS International Internship Information Night 2016</vt:lpstr>
      <vt:lpstr>Unmatched Process</vt:lpstr>
      <vt:lpstr>Unmatched Process</vt:lpstr>
      <vt:lpstr>Unmatched Process</vt:lpstr>
      <vt:lpstr>Tips if you were unmatched</vt:lpstr>
      <vt:lpstr>슬라이드 6</vt:lpstr>
      <vt:lpstr>Interstate Applications</vt:lpstr>
      <vt:lpstr>Interstate Priority Lists</vt:lpstr>
      <vt:lpstr>Western Australia</vt:lpstr>
      <vt:lpstr>Western Australia</vt:lpstr>
      <vt:lpstr>Queensland</vt:lpstr>
      <vt:lpstr>Queensland</vt:lpstr>
      <vt:lpstr>New South Wales</vt:lpstr>
      <vt:lpstr>New South Wales</vt:lpstr>
      <vt:lpstr>Northern Territory</vt:lpstr>
      <vt:lpstr>ACT</vt:lpstr>
      <vt:lpstr>South Australia</vt:lpstr>
      <vt:lpstr>General Advice</vt:lpstr>
      <vt:lpstr>Contact &amp;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UMMSS International Internship Information Night 2016</dc:title>
  <dc:creator>Khrisna Tumali</dc:creator>
  <cp:lastModifiedBy>Yeung-Ae</cp:lastModifiedBy>
  <cp:revision>14</cp:revision>
  <dcterms:created xsi:type="dcterms:W3CDTF">2016-09-12T09:17:25Z</dcterms:created>
  <dcterms:modified xsi:type="dcterms:W3CDTF">2016-09-12T13:22:26Z</dcterms:modified>
</cp:coreProperties>
</file>