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6" r:id="rId2"/>
    <p:sldId id="268" r:id="rId3"/>
    <p:sldId id="287" r:id="rId4"/>
    <p:sldId id="304" r:id="rId5"/>
    <p:sldId id="307" r:id="rId6"/>
    <p:sldId id="308" r:id="rId7"/>
    <p:sldId id="311" r:id="rId8"/>
    <p:sldId id="318" r:id="rId9"/>
    <p:sldId id="312" r:id="rId10"/>
    <p:sldId id="309" r:id="rId11"/>
    <p:sldId id="310" r:id="rId12"/>
    <p:sldId id="313" r:id="rId13"/>
    <p:sldId id="316" r:id="rId14"/>
    <p:sldId id="314" r:id="rId15"/>
    <p:sldId id="315" r:id="rId16"/>
    <p:sldId id="317" r:id="rId17"/>
    <p:sldId id="319" r:id="rId18"/>
    <p:sldId id="305" r:id="rId19"/>
    <p:sldId id="326" r:id="rId20"/>
    <p:sldId id="320" r:id="rId21"/>
    <p:sldId id="324" r:id="rId22"/>
    <p:sldId id="325" r:id="rId23"/>
    <p:sldId id="321" r:id="rId24"/>
    <p:sldId id="322" r:id="rId25"/>
    <p:sldId id="306" r:id="rId26"/>
    <p:sldId id="323" r:id="rId27"/>
    <p:sldId id="276" r:id="rId2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57" autoAdjust="0"/>
  </p:normalViewPr>
  <p:slideViewPr>
    <p:cSldViewPr>
      <p:cViewPr>
        <p:scale>
          <a:sx n="66" d="100"/>
          <a:sy n="66" d="100"/>
        </p:scale>
        <p:origin x="-149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9306C-ABC3-4514-B6CE-F8DC613192C8}" type="datetimeFigureOut">
              <a:rPr lang="en-AU" smtClean="0"/>
              <a:t>19/08/2015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04574-D93D-4DFA-935F-CE19879F2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96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8402E-53AA-4E59-8330-67BBC6C6B251}" type="datetimeFigureOut">
              <a:rPr lang="en-AU" smtClean="0"/>
              <a:t>19/08/2015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EAECA-13F7-4A6B-B30D-0412E2A0E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12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DC07D-3ABC-BA4F-AFAD-04A64753F0D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87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AECA-13F7-4A6B-B30D-0412E2A0EA3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30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76872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751379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pic>
        <p:nvPicPr>
          <p:cNvPr id="9" name="Picture 6" descr="C:\Users\Enis\Downloads\Chair\Logos\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01266"/>
            <a:ext cx="5256584" cy="197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57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84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58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99591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4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426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478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52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5088681" cy="1044388"/>
          </a:xfr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  <p:pic>
        <p:nvPicPr>
          <p:cNvPr id="1030" name="Picture 6" descr="C:\Users\Enis\Downloads\Chair\Logos\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897"/>
            <a:ext cx="2825002" cy="105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10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8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4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02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128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3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297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>
                <a:solidFill>
                  <a:srgbClr val="38ABED"/>
                </a:solidFill>
              </a:rPr>
              <a:pPr/>
              <a:t>8/19/2015</a:t>
            </a:fld>
            <a:endParaRPr lang="en-US">
              <a:solidFill>
                <a:srgbClr val="38AB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>
                <a:solidFill>
                  <a:srgbClr val="1B3861"/>
                </a:solidFill>
              </a:rPr>
              <a:pPr/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26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cv.org.au/" TargetMode="External"/><Relationship Id="rId2" Type="http://schemas.openxmlformats.org/officeDocument/2006/relationships/hyperlink" Target="mailto:chair@mscv.org.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matching.pmcv.com.au/public/matches/intern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908648"/>
            <a:ext cx="6762749" cy="1752600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Applying for an internship</a:t>
            </a:r>
          </a:p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Kunal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Luthra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Chair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20" y="5699348"/>
            <a:ext cx="3210373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Referees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 lnSpcReduction="10000"/>
          </a:bodyPr>
          <a:lstStyle/>
          <a:p>
            <a:pPr lvl="1"/>
            <a:r>
              <a:rPr lang="en-AU" sz="2600" dirty="0" smtClean="0"/>
              <a:t>The rules</a:t>
            </a:r>
          </a:p>
          <a:p>
            <a:pPr lvl="2"/>
            <a:r>
              <a:rPr lang="en-AU" sz="2400" dirty="0" smtClean="0"/>
              <a:t>2 referees nominated</a:t>
            </a:r>
          </a:p>
          <a:p>
            <a:pPr lvl="2"/>
            <a:r>
              <a:rPr lang="en-AU" sz="2400" dirty="0" smtClean="0"/>
              <a:t>You are allowed to look at your reference and change it (contrary to official documents)</a:t>
            </a:r>
          </a:p>
          <a:p>
            <a:pPr lvl="2"/>
            <a:r>
              <a:rPr lang="en-AU" sz="2400" dirty="0" smtClean="0"/>
              <a:t>Registrars not recommended</a:t>
            </a:r>
          </a:p>
          <a:p>
            <a:pPr lvl="2"/>
            <a:r>
              <a:rPr lang="en-AU" sz="2400" dirty="0" smtClean="0"/>
              <a:t>Should be clinical referees (some hospitals request a non-clinical reference separately)</a:t>
            </a:r>
          </a:p>
          <a:p>
            <a:pPr lvl="2"/>
            <a:r>
              <a:rPr lang="en-AU" sz="2400" dirty="0" smtClean="0"/>
              <a:t>Should be from the last 1-2 years</a:t>
            </a:r>
          </a:p>
          <a:p>
            <a:pPr lvl="2"/>
            <a:r>
              <a:rPr lang="en-AU" sz="2400" dirty="0" smtClean="0"/>
              <a:t>Should be from Australia</a:t>
            </a:r>
          </a:p>
          <a:p>
            <a:pPr lvl="2"/>
            <a:r>
              <a:rPr lang="en-AU" sz="2400" dirty="0" smtClean="0"/>
              <a:t>Should be from different specialties</a:t>
            </a:r>
          </a:p>
        </p:txBody>
      </p:sp>
    </p:spTree>
    <p:extLst>
      <p:ext uri="{BB962C8B-B14F-4D97-AF65-F5344CB8AC3E}">
        <p14:creationId xmlns:p14="http://schemas.microsoft.com/office/powerpoint/2010/main" val="14116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Referees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22553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6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CPL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 lvl="1"/>
            <a:r>
              <a:rPr lang="en-AU" sz="2600" dirty="0" smtClean="0"/>
              <a:t>One key point: order in terms of your preference, </a:t>
            </a:r>
            <a:r>
              <a:rPr lang="en-AU" sz="2600" u="sng" dirty="0" smtClean="0"/>
              <a:t>hospitals do not know what your order of preferences is</a:t>
            </a:r>
            <a:endParaRPr lang="en-AU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30285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Individual hospital applications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 lvl="1"/>
            <a:r>
              <a:rPr lang="en-AU" sz="2600" dirty="0" smtClean="0"/>
              <a:t>Most open in mid-May</a:t>
            </a:r>
          </a:p>
          <a:p>
            <a:pPr lvl="1"/>
            <a:r>
              <a:rPr lang="en-AU" sz="2600" dirty="0" smtClean="0"/>
              <a:t>A link from the hospital website should take you to their application form</a:t>
            </a:r>
          </a:p>
          <a:p>
            <a:pPr lvl="1"/>
            <a:r>
              <a:rPr lang="en-AU" sz="2600" dirty="0" smtClean="0"/>
              <a:t>May include additional questions (e.g. Monash question about how to create a mentally healthy workplace, or Alfred questions on whether you had published papers)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38415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Cover letters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 lvl="1"/>
            <a:r>
              <a:rPr lang="en-AU" sz="2600" dirty="0" smtClean="0"/>
              <a:t>All hospitals required apart from</a:t>
            </a:r>
          </a:p>
          <a:p>
            <a:pPr lvl="2"/>
            <a:r>
              <a:rPr lang="en-AU" sz="2200" dirty="0" smtClean="0"/>
              <a:t>Alfred: needed a 200 word statement in their application</a:t>
            </a:r>
          </a:p>
          <a:p>
            <a:pPr lvl="2"/>
            <a:r>
              <a:rPr lang="en-AU" sz="2200" dirty="0" smtClean="0"/>
              <a:t>RMH: 150 words</a:t>
            </a:r>
          </a:p>
          <a:p>
            <a:pPr lvl="2"/>
            <a:r>
              <a:rPr lang="en-AU" sz="2200" dirty="0" smtClean="0"/>
              <a:t>Monash</a:t>
            </a:r>
          </a:p>
          <a:p>
            <a:pPr lvl="2"/>
            <a:r>
              <a:rPr lang="en-AU" sz="2200" dirty="0" smtClean="0"/>
              <a:t>Northern (needed nothing extra)</a:t>
            </a:r>
          </a:p>
          <a:p>
            <a:pPr lvl="1"/>
            <a:r>
              <a:rPr lang="en-AU" sz="2400" dirty="0" smtClean="0"/>
              <a:t>One page</a:t>
            </a:r>
          </a:p>
          <a:p>
            <a:pPr lvl="1"/>
            <a:r>
              <a:rPr lang="en-AU" sz="2400" dirty="0" smtClean="0"/>
              <a:t>Establish why you’re worth hiring and why you want to work at that particular hospital</a:t>
            </a:r>
          </a:p>
          <a:p>
            <a:pPr lvl="1"/>
            <a:r>
              <a:rPr lang="en-AU" sz="2400" dirty="0" smtClean="0"/>
              <a:t>Generally read by HR and scored</a:t>
            </a:r>
          </a:p>
        </p:txBody>
      </p:sp>
    </p:spTree>
    <p:extLst>
      <p:ext uri="{BB962C8B-B14F-4D97-AF65-F5344CB8AC3E}">
        <p14:creationId xmlns:p14="http://schemas.microsoft.com/office/powerpoint/2010/main" val="4689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Interviews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 lvl="1"/>
            <a:r>
              <a:rPr lang="en-AU" sz="2600" dirty="0" smtClean="0"/>
              <a:t>Four metro hospitals interviewed</a:t>
            </a:r>
          </a:p>
          <a:p>
            <a:pPr lvl="2"/>
            <a:r>
              <a:rPr lang="en-AU" sz="2200" dirty="0" smtClean="0"/>
              <a:t>Austin: two 8 minute stations, selected first 200 interviewees on marks</a:t>
            </a:r>
          </a:p>
          <a:p>
            <a:pPr lvl="2"/>
            <a:r>
              <a:rPr lang="en-AU" sz="2200" dirty="0" smtClean="0"/>
              <a:t>RMH: group interview, only if z score &gt; 3.5</a:t>
            </a:r>
          </a:p>
          <a:p>
            <a:pPr lvl="2"/>
            <a:r>
              <a:rPr lang="en-AU" sz="2200" dirty="0" smtClean="0"/>
              <a:t>Alfred: individual + written component</a:t>
            </a:r>
          </a:p>
          <a:p>
            <a:pPr lvl="2"/>
            <a:r>
              <a:rPr lang="en-AU" sz="2200" dirty="0" smtClean="0"/>
              <a:t>St Vincent’s: video interview via SONRU</a:t>
            </a:r>
          </a:p>
          <a:p>
            <a:pPr lvl="1"/>
            <a:r>
              <a:rPr lang="en-AU" sz="2400" dirty="0" smtClean="0"/>
              <a:t>Interviews occur in June, most hospitals shortlist and then offer students options re: when they want to do their interview</a:t>
            </a:r>
          </a:p>
        </p:txBody>
      </p:sp>
    </p:spTree>
    <p:extLst>
      <p:ext uri="{BB962C8B-B14F-4D97-AF65-F5344CB8AC3E}">
        <p14:creationId xmlns:p14="http://schemas.microsoft.com/office/powerpoint/2010/main" val="19415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Selection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 lvl="1"/>
            <a:r>
              <a:rPr lang="en-AU" sz="2600" dirty="0" smtClean="0"/>
              <a:t>Most hospitals do not reveal their selection weighting</a:t>
            </a:r>
          </a:p>
          <a:p>
            <a:pPr lvl="2"/>
            <a:r>
              <a:rPr lang="en-AU" sz="2200" dirty="0"/>
              <a:t>Austin: Selection is 60% marks, 10% </a:t>
            </a:r>
            <a:r>
              <a:rPr lang="en-AU" sz="2200" dirty="0" err="1"/>
              <a:t>CV+cover</a:t>
            </a:r>
            <a:r>
              <a:rPr lang="en-AU" sz="2200" dirty="0"/>
              <a:t> letter, 25% interview, 5% </a:t>
            </a:r>
            <a:r>
              <a:rPr lang="en-AU" sz="2200" dirty="0" smtClean="0"/>
              <a:t>referee</a:t>
            </a:r>
          </a:p>
          <a:p>
            <a:pPr lvl="2"/>
            <a:r>
              <a:rPr lang="en-AU" sz="2200" dirty="0"/>
              <a:t>Eastern: </a:t>
            </a:r>
            <a:r>
              <a:rPr lang="en-AU" sz="2200" dirty="0" smtClean="0"/>
              <a:t>70</a:t>
            </a:r>
            <a:r>
              <a:rPr lang="en-AU" sz="2200" dirty="0"/>
              <a:t>% </a:t>
            </a:r>
            <a:r>
              <a:rPr lang="en-AU" sz="2200" dirty="0" smtClean="0"/>
              <a:t>marks, 18</a:t>
            </a:r>
            <a:r>
              <a:rPr lang="en-AU" sz="2200" dirty="0"/>
              <a:t>% clinical </a:t>
            </a:r>
            <a:r>
              <a:rPr lang="en-AU" sz="2200" dirty="0" smtClean="0"/>
              <a:t>references, 4</a:t>
            </a:r>
            <a:r>
              <a:rPr lang="en-AU" sz="2200" dirty="0"/>
              <a:t>% </a:t>
            </a:r>
            <a:r>
              <a:rPr lang="en-AU" sz="2200" dirty="0" smtClean="0"/>
              <a:t>non-clinical, 4</a:t>
            </a:r>
            <a:r>
              <a:rPr lang="en-AU" sz="2200" dirty="0"/>
              <a:t>% </a:t>
            </a:r>
            <a:r>
              <a:rPr lang="en-AU" sz="2200" dirty="0" smtClean="0"/>
              <a:t>CV, 4</a:t>
            </a:r>
            <a:r>
              <a:rPr lang="en-AU" sz="2200" dirty="0"/>
              <a:t>% cover letter</a:t>
            </a:r>
          </a:p>
          <a:p>
            <a:pPr lvl="2"/>
            <a:endParaRPr lang="en-AU" sz="2200" dirty="0" smtClean="0"/>
          </a:p>
        </p:txBody>
      </p:sp>
    </p:spTree>
    <p:extLst>
      <p:ext uri="{BB962C8B-B14F-4D97-AF65-F5344CB8AC3E}">
        <p14:creationId xmlns:p14="http://schemas.microsoft.com/office/powerpoint/2010/main" val="37304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Intern applicant support group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 lvl="1"/>
            <a:r>
              <a:rPr lang="en-AU" sz="2600" dirty="0" smtClean="0"/>
              <a:t>Join </a:t>
            </a:r>
            <a:r>
              <a:rPr lang="en-AU" sz="2600" u="sng" dirty="0" smtClean="0"/>
              <a:t>MSCV Intern Applicant Support Group</a:t>
            </a:r>
            <a:r>
              <a:rPr lang="en-AU" sz="2600" dirty="0" smtClean="0"/>
              <a:t> on Facebook to relive this year’s process</a:t>
            </a:r>
          </a:p>
          <a:p>
            <a:pPr lvl="1"/>
            <a:r>
              <a:rPr lang="en-AU" sz="2600" dirty="0" smtClean="0"/>
              <a:t>There will be another group created next year</a:t>
            </a:r>
            <a:endParaRPr lang="en-AU" sz="2200" dirty="0" smtClean="0"/>
          </a:p>
        </p:txBody>
      </p:sp>
    </p:spTree>
    <p:extLst>
      <p:ext uri="{BB962C8B-B14F-4D97-AF65-F5344CB8AC3E}">
        <p14:creationId xmlns:p14="http://schemas.microsoft.com/office/powerpoint/2010/main" val="96244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Applying interstate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r>
              <a:rPr lang="en-AU" sz="2800" dirty="0" smtClean="0"/>
              <a:t>Simpler as mostly ballot based</a:t>
            </a:r>
          </a:p>
          <a:p>
            <a:r>
              <a:rPr lang="en-AU" sz="2800" dirty="0" smtClean="0"/>
              <a:t>Official information on relevant websites</a:t>
            </a:r>
          </a:p>
          <a:p>
            <a:r>
              <a:rPr lang="en-AU" sz="2800" dirty="0" smtClean="0"/>
              <a:t>Two examples:</a:t>
            </a:r>
          </a:p>
          <a:p>
            <a:pPr lvl="1"/>
            <a:r>
              <a:rPr lang="en-AU" sz="2400" dirty="0" smtClean="0"/>
              <a:t>Applying to QLD</a:t>
            </a:r>
          </a:p>
          <a:p>
            <a:pPr lvl="1"/>
            <a:r>
              <a:rPr lang="en-AU" sz="2400" dirty="0" smtClean="0"/>
              <a:t>Applying to NSW</a:t>
            </a:r>
          </a:p>
        </p:txBody>
      </p:sp>
    </p:spTree>
    <p:extLst>
      <p:ext uri="{BB962C8B-B14F-4D97-AF65-F5344CB8AC3E}">
        <p14:creationId xmlns:p14="http://schemas.microsoft.com/office/powerpoint/2010/main" val="21641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QLD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r>
              <a:rPr lang="en-AU" sz="2800" dirty="0"/>
              <a:t>P</a:t>
            </a:r>
            <a:r>
              <a:rPr lang="en-AU" sz="2800" dirty="0" smtClean="0"/>
              <a:t>2 </a:t>
            </a:r>
            <a:r>
              <a:rPr lang="en-AU" sz="2800" dirty="0" smtClean="0"/>
              <a:t>– domestic interstate students who completed Year 12 in </a:t>
            </a:r>
            <a:r>
              <a:rPr lang="en-AU" sz="2800" dirty="0" smtClean="0"/>
              <a:t>QLD</a:t>
            </a:r>
            <a:endParaRPr lang="en-AU" sz="2800" dirty="0" smtClean="0"/>
          </a:p>
          <a:p>
            <a:r>
              <a:rPr lang="en-AU" sz="2800" dirty="0" smtClean="0"/>
              <a:t>P3 </a:t>
            </a:r>
            <a:r>
              <a:rPr lang="en-AU" sz="2800" dirty="0" smtClean="0"/>
              <a:t>– domestic interstate students who completed Year 12 </a:t>
            </a:r>
            <a:r>
              <a:rPr lang="en-AU" sz="2800" dirty="0" smtClean="0"/>
              <a:t>elsewhere</a:t>
            </a:r>
            <a:endParaRPr lang="en-AU" sz="2800" dirty="0" smtClean="0"/>
          </a:p>
          <a:p>
            <a:r>
              <a:rPr lang="en-AU" sz="2800" dirty="0" smtClean="0"/>
              <a:t>P5 </a:t>
            </a:r>
            <a:r>
              <a:rPr lang="en-AU" sz="2800" dirty="0" smtClean="0"/>
              <a:t>– international students graduating from non-NSW universities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5211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MSCV?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Medical Student Council of Victoria</a:t>
            </a:r>
          </a:p>
          <a:p>
            <a:r>
              <a:rPr lang="en-US" dirty="0"/>
              <a:t>Established in 2007</a:t>
            </a:r>
          </a:p>
          <a:p>
            <a:r>
              <a:rPr lang="en-US" dirty="0"/>
              <a:t>Represent Victorian medical students and connect </a:t>
            </a:r>
            <a:r>
              <a:rPr lang="en-US" dirty="0" err="1"/>
              <a:t>MedSocs</a:t>
            </a:r>
            <a:endParaRPr lang="en-US" dirty="0"/>
          </a:p>
          <a:p>
            <a:pPr lvl="1"/>
            <a:r>
              <a:rPr lang="en-US" dirty="0"/>
              <a:t>University of Melbourne (UMMSS)</a:t>
            </a:r>
          </a:p>
          <a:p>
            <a:pPr lvl="1"/>
            <a:r>
              <a:rPr lang="en-US" dirty="0" err="1"/>
              <a:t>Monash</a:t>
            </a:r>
            <a:r>
              <a:rPr lang="en-US" dirty="0"/>
              <a:t> University (MUMUS)</a:t>
            </a:r>
          </a:p>
          <a:p>
            <a:pPr lvl="1"/>
            <a:r>
              <a:rPr lang="en-US" dirty="0" err="1"/>
              <a:t>Deakin</a:t>
            </a:r>
            <a:r>
              <a:rPr lang="en-US" dirty="0"/>
              <a:t> University (MEDUSA)</a:t>
            </a:r>
          </a:p>
          <a:p>
            <a:pPr lvl="1"/>
            <a:r>
              <a:rPr lang="en-US" dirty="0"/>
              <a:t>Notre Dame Sydney’s Melbourne Clinical School (MANDUS)</a:t>
            </a:r>
          </a:p>
          <a:p>
            <a:r>
              <a:rPr lang="en-US" dirty="0" smtClean="0"/>
              <a:t>Representation: AMSA, PMCV, AMA, </a:t>
            </a:r>
            <a:r>
              <a:rPr lang="en-US" dirty="0" err="1" smtClean="0"/>
              <a:t>DoH</a:t>
            </a:r>
            <a:r>
              <a:rPr lang="en-US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QLD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r>
              <a:rPr lang="en-AU" sz="2800" dirty="0" smtClean="0"/>
              <a:t>Candidate user manual on their website</a:t>
            </a:r>
          </a:p>
          <a:p>
            <a:r>
              <a:rPr lang="en-AU" sz="2800" dirty="0" smtClean="0"/>
              <a:t>Need to upload a range of documentation (Hep B status, police check, English </a:t>
            </a:r>
            <a:r>
              <a:rPr lang="en-AU" sz="2800" dirty="0" err="1" smtClean="0"/>
              <a:t>langauge</a:t>
            </a:r>
            <a:r>
              <a:rPr lang="en-AU" sz="2800" dirty="0" smtClean="0"/>
              <a:t> test results)</a:t>
            </a:r>
          </a:p>
          <a:p>
            <a:r>
              <a:rPr lang="en-AU" sz="2800" dirty="0" smtClean="0"/>
              <a:t>Need two nominated clinical referees and a CV</a:t>
            </a:r>
            <a:endParaRPr lang="en-AU" sz="2800" dirty="0" smtClean="0"/>
          </a:p>
          <a:p>
            <a:r>
              <a:rPr lang="en-AU" sz="2800" dirty="0" smtClean="0"/>
              <a:t>Then enter your preferences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25210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QLD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90482"/>
            <a:ext cx="7648276" cy="433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7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QLD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r>
              <a:rPr lang="en-AU" sz="2800" dirty="0" smtClean="0"/>
              <a:t>P2-7 applicants successful at selection in later round receive an email on their offer</a:t>
            </a:r>
          </a:p>
          <a:p>
            <a:r>
              <a:rPr lang="en-AU" sz="2800" dirty="0" smtClean="0"/>
              <a:t>You get the opportunity to change your preferences based on what happened to P1 candidates</a:t>
            </a:r>
          </a:p>
          <a:p>
            <a:r>
              <a:rPr lang="en-AU" sz="2800" dirty="0" smtClean="0"/>
              <a:t>Swaps are an option</a:t>
            </a:r>
          </a:p>
          <a:p>
            <a:r>
              <a:rPr lang="en-AU" sz="2800" dirty="0" smtClean="0"/>
              <a:t>Any late vacancies are filled on merit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536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NSW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r>
              <a:rPr lang="en-AU" sz="2800" dirty="0" smtClean="0"/>
              <a:t>Cat 2 – domestic interstate students who completed Year 12 in NSW</a:t>
            </a:r>
          </a:p>
          <a:p>
            <a:r>
              <a:rPr lang="en-AU" sz="2800" dirty="0" smtClean="0"/>
              <a:t>Cat 3 – domestic interstate students who completed Year 12 elsewhere (application fee of $250)</a:t>
            </a:r>
          </a:p>
          <a:p>
            <a:r>
              <a:rPr lang="en-AU" sz="2800" dirty="0" smtClean="0"/>
              <a:t>Cat 5 – international students graduating from non-NSW universities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4831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NSW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 fontScale="92500"/>
          </a:bodyPr>
          <a:lstStyle/>
          <a:p>
            <a:r>
              <a:rPr lang="en-AU" sz="2800" dirty="0" smtClean="0"/>
              <a:t>Just need to upload requested certified documents onto the website</a:t>
            </a:r>
          </a:p>
          <a:p>
            <a:r>
              <a:rPr lang="en-AU" sz="2800" dirty="0" smtClean="0"/>
              <a:t>You apply to networks containing one major tertiary provider and usually some rural hospitals</a:t>
            </a:r>
          </a:p>
          <a:p>
            <a:r>
              <a:rPr lang="en-AU" sz="2800" dirty="0" smtClean="0"/>
              <a:t>Four recruitment pathways: Aboriginal Medical Workforce, Rural  Preferential Recruitment (involves interviews and </a:t>
            </a:r>
            <a:r>
              <a:rPr lang="en-AU" sz="2800" dirty="0" err="1" smtClean="0"/>
              <a:t>preferencing</a:t>
            </a:r>
            <a:r>
              <a:rPr lang="en-AU" sz="2800" dirty="0" smtClean="0"/>
              <a:t>), Direct Regional Allocation, Optimised Allocation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11016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CMI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 lnSpcReduction="10000"/>
          </a:bodyPr>
          <a:lstStyle/>
          <a:p>
            <a:r>
              <a:rPr lang="en-AU" sz="2800" dirty="0" smtClean="0"/>
              <a:t>For international students only, </a:t>
            </a:r>
            <a:r>
              <a:rPr lang="en-AU" sz="2800" u="sng" dirty="0" smtClean="0"/>
              <a:t>need to have met English language requirements</a:t>
            </a:r>
            <a:endParaRPr lang="en-AU" sz="2800" dirty="0" smtClean="0"/>
          </a:p>
          <a:p>
            <a:r>
              <a:rPr lang="en-AU" sz="2800" dirty="0" smtClean="0"/>
              <a:t>Applications </a:t>
            </a:r>
            <a:r>
              <a:rPr lang="en-AU" sz="2800" i="1" dirty="0" smtClean="0"/>
              <a:t>from</a:t>
            </a:r>
            <a:r>
              <a:rPr lang="en-AU" sz="2800" dirty="0" smtClean="0"/>
              <a:t> the hospitals to participate in the CMI end on 27 Aug</a:t>
            </a:r>
          </a:p>
          <a:p>
            <a:r>
              <a:rPr lang="en-AU" sz="2800" dirty="0" smtClean="0"/>
              <a:t>24 Aug – 7 Sep = application period</a:t>
            </a:r>
          </a:p>
          <a:p>
            <a:r>
              <a:rPr lang="en-AU" sz="2800" dirty="0" smtClean="0"/>
              <a:t>Oct/Nov = recruitment period</a:t>
            </a:r>
          </a:p>
          <a:p>
            <a:r>
              <a:rPr lang="en-AU" sz="2800" dirty="0" smtClean="0"/>
              <a:t>Hospitals get given a list of eligible applicants and run their own processes</a:t>
            </a:r>
            <a:endParaRPr lang="en-AU" sz="2600" dirty="0" smtClean="0"/>
          </a:p>
        </p:txBody>
      </p:sp>
    </p:spTree>
    <p:extLst>
      <p:ext uri="{BB962C8B-B14F-4D97-AF65-F5344CB8AC3E}">
        <p14:creationId xmlns:p14="http://schemas.microsoft.com/office/powerpoint/2010/main" val="19294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CMI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r>
              <a:rPr lang="en-AU" sz="2600" dirty="0"/>
              <a:t>Greenslopes (Ramsay Private Hospital System). Places projected: 50</a:t>
            </a:r>
          </a:p>
          <a:p>
            <a:pPr marL="0" indent="0">
              <a:buNone/>
            </a:pPr>
            <a:r>
              <a:rPr lang="en-AU" sz="2600" dirty="0" smtClean="0"/>
              <a:t>Bundaberg</a:t>
            </a:r>
            <a:r>
              <a:rPr lang="en-AU" sz="2600" dirty="0"/>
              <a:t>. Places Projected: 13</a:t>
            </a:r>
          </a:p>
          <a:p>
            <a:pPr marL="0" indent="0">
              <a:buNone/>
            </a:pPr>
            <a:r>
              <a:rPr lang="en-AU" sz="2600" dirty="0" smtClean="0"/>
              <a:t>Mackay</a:t>
            </a:r>
            <a:r>
              <a:rPr lang="en-AU" sz="2600" dirty="0"/>
              <a:t>. Places Projected: 2</a:t>
            </a:r>
          </a:p>
          <a:p>
            <a:pPr marL="0" indent="0">
              <a:buNone/>
            </a:pPr>
            <a:r>
              <a:rPr lang="en-AU" sz="2600" dirty="0" smtClean="0"/>
              <a:t>Townsville</a:t>
            </a:r>
            <a:r>
              <a:rPr lang="en-AU" sz="2600" dirty="0"/>
              <a:t>. Places Projected: 10</a:t>
            </a:r>
          </a:p>
          <a:p>
            <a:pPr marL="0" indent="0">
              <a:buNone/>
            </a:pPr>
            <a:r>
              <a:rPr lang="en-AU" sz="2600" dirty="0" smtClean="0"/>
              <a:t>New </a:t>
            </a:r>
            <a:r>
              <a:rPr lang="en-AU" sz="2600" dirty="0"/>
              <a:t>South Wales (Mater Private System). Places Projected: 5</a:t>
            </a:r>
          </a:p>
          <a:p>
            <a:pPr marL="0" indent="0">
              <a:buNone/>
            </a:pPr>
            <a:r>
              <a:rPr lang="en-AU" sz="2600" dirty="0"/>
              <a:t>Western Australia. Places Projected: 10</a:t>
            </a:r>
            <a:endParaRPr lang="en-AU" sz="2600" dirty="0" smtClean="0"/>
          </a:p>
        </p:txBody>
      </p:sp>
    </p:spTree>
    <p:extLst>
      <p:ext uri="{BB962C8B-B14F-4D97-AF65-F5344CB8AC3E}">
        <p14:creationId xmlns:p14="http://schemas.microsoft.com/office/powerpoint/2010/main" val="4823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Contact &amp;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 smtClean="0"/>
              <a:t>Kunal</a:t>
            </a:r>
            <a:r>
              <a:rPr lang="en-AU" dirty="0" smtClean="0"/>
              <a:t> </a:t>
            </a:r>
            <a:r>
              <a:rPr lang="en-AU" dirty="0" err="1" smtClean="0"/>
              <a:t>Luthra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MSCV Chair</a:t>
            </a:r>
          </a:p>
          <a:p>
            <a:pPr marL="0" indent="0">
              <a:buNone/>
            </a:pPr>
            <a:r>
              <a:rPr lang="en-AU" dirty="0" smtClean="0"/>
              <a:t>0415 031 407</a:t>
            </a:r>
            <a:endParaRPr lang="en-AU" dirty="0"/>
          </a:p>
          <a:p>
            <a:pPr marL="0" indent="0">
              <a:buNone/>
            </a:pPr>
            <a:r>
              <a:rPr lang="en-AU" dirty="0">
                <a:hlinkClick r:id="rId2"/>
              </a:rPr>
              <a:t>chair@mscv.org.au</a:t>
            </a:r>
            <a:endParaRPr lang="en-AU" dirty="0"/>
          </a:p>
          <a:p>
            <a:pPr marL="0" indent="0">
              <a:buNone/>
            </a:pPr>
            <a:r>
              <a:rPr lang="en-AU" dirty="0" smtClean="0">
                <a:hlinkClick r:id="rId3"/>
              </a:rPr>
              <a:t>www.mscv.org.au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Facebook</a:t>
            </a:r>
            <a:r>
              <a:rPr lang="en-AU" dirty="0"/>
              <a:t>: </a:t>
            </a:r>
            <a:r>
              <a:rPr lang="en-AU" b="1" u="sng" dirty="0" err="1"/>
              <a:t>MSCVictoria</a:t>
            </a:r>
            <a:endParaRPr lang="en-AU" b="1" u="sng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27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Internship Update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r>
              <a:rPr lang="en-AU" sz="2800" dirty="0" smtClean="0"/>
              <a:t>Initial worry this year about the number of positions available for P1 candidates</a:t>
            </a:r>
          </a:p>
          <a:p>
            <a:r>
              <a:rPr lang="en-AU" sz="2800" dirty="0" smtClean="0"/>
              <a:t>PMCV and DHHS worked hard to increase the number of accredited places available</a:t>
            </a:r>
          </a:p>
          <a:p>
            <a:r>
              <a:rPr lang="en-AU" sz="2800" dirty="0" smtClean="0"/>
              <a:t>798 total positions listed</a:t>
            </a:r>
          </a:p>
          <a:p>
            <a:r>
              <a:rPr lang="en-AU" sz="2800" dirty="0" smtClean="0"/>
              <a:t>Slightly over 50% of P2 candidates were matched last Thursday</a:t>
            </a:r>
          </a:p>
        </p:txBody>
      </p:sp>
    </p:spTree>
    <p:extLst>
      <p:ext uri="{BB962C8B-B14F-4D97-AF65-F5344CB8AC3E}">
        <p14:creationId xmlns:p14="http://schemas.microsoft.com/office/powerpoint/2010/main" val="418012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Applying to Vic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 fontScale="92500" lnSpcReduction="20000"/>
          </a:bodyPr>
          <a:lstStyle/>
          <a:p>
            <a:r>
              <a:rPr lang="en-AU" sz="2800" dirty="0">
                <a:hlinkClick r:id="rId2"/>
              </a:rPr>
              <a:t>http://</a:t>
            </a:r>
            <a:r>
              <a:rPr lang="en-AU" sz="2800" dirty="0" smtClean="0">
                <a:hlinkClick r:id="rId2"/>
              </a:rPr>
              <a:t>www.computermatching.pmcv.com.au/public/matches/intern.cfm</a:t>
            </a:r>
            <a:r>
              <a:rPr lang="en-AU" sz="2800" dirty="0" smtClean="0"/>
              <a:t> </a:t>
            </a:r>
            <a:endParaRPr lang="en-AU" sz="2800" dirty="0"/>
          </a:p>
          <a:p>
            <a:r>
              <a:rPr lang="en-AU" sz="2800" dirty="0" smtClean="0"/>
              <a:t>Key points</a:t>
            </a:r>
          </a:p>
          <a:p>
            <a:pPr lvl="1"/>
            <a:r>
              <a:rPr lang="en-AU" sz="2600" dirty="0" smtClean="0"/>
              <a:t>Overview of timeline</a:t>
            </a:r>
          </a:p>
          <a:p>
            <a:pPr lvl="1"/>
            <a:r>
              <a:rPr lang="en-AU" sz="2600" dirty="0" smtClean="0"/>
              <a:t>Z scores</a:t>
            </a:r>
          </a:p>
          <a:p>
            <a:pPr lvl="1"/>
            <a:r>
              <a:rPr lang="en-AU" sz="2600" dirty="0" smtClean="0"/>
              <a:t>Standardised CV + Monash CV</a:t>
            </a:r>
          </a:p>
          <a:p>
            <a:pPr lvl="1"/>
            <a:r>
              <a:rPr lang="en-AU" sz="2600" dirty="0" smtClean="0"/>
              <a:t>Referees</a:t>
            </a:r>
          </a:p>
          <a:p>
            <a:pPr lvl="1"/>
            <a:r>
              <a:rPr lang="en-AU" sz="2600" dirty="0" smtClean="0"/>
              <a:t>CPL</a:t>
            </a:r>
          </a:p>
          <a:p>
            <a:pPr lvl="1"/>
            <a:r>
              <a:rPr lang="en-AU" sz="2600" dirty="0" smtClean="0"/>
              <a:t>Cover letters</a:t>
            </a:r>
          </a:p>
          <a:p>
            <a:pPr lvl="1"/>
            <a:r>
              <a:rPr lang="en-AU" sz="2600" dirty="0" smtClean="0"/>
              <a:t>Interviews</a:t>
            </a:r>
          </a:p>
          <a:p>
            <a:pPr lvl="1"/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17561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Applying to Vic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 fontScale="92500"/>
          </a:bodyPr>
          <a:lstStyle/>
          <a:p>
            <a:r>
              <a:rPr lang="en-AU" sz="2800" dirty="0" smtClean="0"/>
              <a:t>Timeline in 2015</a:t>
            </a:r>
          </a:p>
          <a:p>
            <a:pPr lvl="1"/>
            <a:r>
              <a:rPr lang="en-AU" sz="2600" dirty="0" smtClean="0"/>
              <a:t>Apr 17 – match opened</a:t>
            </a:r>
          </a:p>
          <a:p>
            <a:pPr lvl="1"/>
            <a:r>
              <a:rPr lang="en-AU" sz="2600" dirty="0" smtClean="0"/>
              <a:t>May – heath service applications opened</a:t>
            </a:r>
          </a:p>
          <a:p>
            <a:pPr lvl="1"/>
            <a:r>
              <a:rPr lang="en-AU" sz="2600" dirty="0" smtClean="0"/>
              <a:t>Jun 3 – last day to register and nominate referees</a:t>
            </a:r>
          </a:p>
          <a:p>
            <a:pPr lvl="1"/>
            <a:r>
              <a:rPr lang="en-AU" sz="2600" dirty="0" smtClean="0"/>
              <a:t>June – interviews and further hospital processes</a:t>
            </a:r>
          </a:p>
          <a:p>
            <a:pPr lvl="1"/>
            <a:r>
              <a:rPr lang="en-AU" sz="2600" dirty="0" smtClean="0"/>
              <a:t>Jul 1 – last day to reorder preferences</a:t>
            </a:r>
          </a:p>
          <a:p>
            <a:pPr lvl="1"/>
            <a:r>
              <a:rPr lang="en-AU" sz="2600" dirty="0" smtClean="0"/>
              <a:t>Jul 13 – P1 offers</a:t>
            </a:r>
          </a:p>
          <a:p>
            <a:pPr lvl="1"/>
            <a:r>
              <a:rPr lang="en-AU" sz="2600" dirty="0" smtClean="0"/>
              <a:t>Aug 13 – P2 offers</a:t>
            </a:r>
          </a:p>
          <a:p>
            <a:pPr lvl="1"/>
            <a:endParaRPr lang="en-AU" sz="2600" dirty="0" smtClean="0"/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31465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Z scores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 lvl="1"/>
            <a:r>
              <a:rPr lang="en-AU" sz="2800" dirty="0" smtClean="0"/>
              <a:t>Mean: 3.5</a:t>
            </a:r>
          </a:p>
          <a:p>
            <a:pPr lvl="1"/>
            <a:r>
              <a:rPr lang="en-AU" sz="2800" dirty="0" smtClean="0"/>
              <a:t>Standard deviation: 1.0</a:t>
            </a:r>
          </a:p>
          <a:p>
            <a:pPr lvl="1"/>
            <a:r>
              <a:rPr lang="en-AU" sz="2800" dirty="0" smtClean="0"/>
              <a:t>Compared against the cohort you completed MD3 with</a:t>
            </a:r>
          </a:p>
          <a:p>
            <a:pPr lvl="1"/>
            <a:r>
              <a:rPr lang="en-AU" sz="2800" dirty="0" smtClean="0"/>
              <a:t>University of Melbourne weighted approximately 1/3 preclinical to 2/3 clinical</a:t>
            </a:r>
          </a:p>
        </p:txBody>
      </p:sp>
    </p:spTree>
    <p:extLst>
      <p:ext uri="{BB962C8B-B14F-4D97-AF65-F5344CB8AC3E}">
        <p14:creationId xmlns:p14="http://schemas.microsoft.com/office/powerpoint/2010/main" val="278423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Standardised CV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 lvl="1"/>
            <a:r>
              <a:rPr lang="en-AU" sz="2600" dirty="0" smtClean="0"/>
              <a:t>Boxes:</a:t>
            </a:r>
          </a:p>
          <a:p>
            <a:pPr lvl="2"/>
            <a:r>
              <a:rPr lang="en-AU" sz="2400" dirty="0" smtClean="0"/>
              <a:t>Education and qualifications</a:t>
            </a:r>
          </a:p>
          <a:p>
            <a:pPr lvl="2"/>
            <a:r>
              <a:rPr lang="en-AU" sz="2400" dirty="0" smtClean="0"/>
              <a:t>Clinical placements</a:t>
            </a:r>
          </a:p>
          <a:p>
            <a:pPr lvl="2"/>
            <a:r>
              <a:rPr lang="en-AU" sz="2400" dirty="0" smtClean="0"/>
              <a:t>Employment history</a:t>
            </a:r>
          </a:p>
          <a:p>
            <a:pPr lvl="2"/>
            <a:r>
              <a:rPr lang="en-AU" sz="2400" dirty="0" smtClean="0"/>
              <a:t>Volunteering history</a:t>
            </a:r>
          </a:p>
          <a:p>
            <a:pPr lvl="2"/>
            <a:r>
              <a:rPr lang="en-AU" sz="2400" dirty="0" smtClean="0"/>
              <a:t>Achievements and awards</a:t>
            </a:r>
          </a:p>
          <a:p>
            <a:pPr lvl="2"/>
            <a:r>
              <a:rPr lang="en-AU" sz="2400" dirty="0" smtClean="0"/>
              <a:t>Research, publications and presentations</a:t>
            </a:r>
          </a:p>
          <a:p>
            <a:pPr lvl="2"/>
            <a:r>
              <a:rPr lang="en-AU" sz="2400" dirty="0" smtClean="0"/>
              <a:t>Leadership roles and extracurricular activities</a:t>
            </a:r>
          </a:p>
          <a:p>
            <a:pPr lvl="2"/>
            <a:r>
              <a:rPr lang="en-AU" sz="2400" dirty="0" smtClean="0"/>
              <a:t>Personal interests </a:t>
            </a:r>
          </a:p>
        </p:txBody>
      </p:sp>
    </p:spTree>
    <p:extLst>
      <p:ext uri="{BB962C8B-B14F-4D97-AF65-F5344CB8AC3E}">
        <p14:creationId xmlns:p14="http://schemas.microsoft.com/office/powerpoint/2010/main" val="34351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Standardised CV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 lvl="1"/>
            <a:r>
              <a:rPr lang="en-AU" sz="2600" dirty="0" smtClean="0"/>
              <a:t>Very few rules, use your discretion</a:t>
            </a:r>
          </a:p>
          <a:p>
            <a:pPr lvl="1"/>
            <a:r>
              <a:rPr lang="en-AU" sz="2600" dirty="0" smtClean="0"/>
              <a:t>Generally advised to:</a:t>
            </a:r>
          </a:p>
          <a:p>
            <a:pPr lvl="2"/>
            <a:r>
              <a:rPr lang="en-AU" sz="2200" dirty="0" smtClean="0"/>
              <a:t>Not tamper with the template</a:t>
            </a:r>
          </a:p>
          <a:p>
            <a:pPr lvl="2"/>
            <a:r>
              <a:rPr lang="en-AU" sz="2200" dirty="0" smtClean="0"/>
              <a:t>Not make it too long (5 pages is potentially a good number)</a:t>
            </a:r>
          </a:p>
        </p:txBody>
      </p:sp>
    </p:spTree>
    <p:extLst>
      <p:ext uri="{BB962C8B-B14F-4D97-AF65-F5344CB8AC3E}">
        <p14:creationId xmlns:p14="http://schemas.microsoft.com/office/powerpoint/2010/main" val="146950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Monash CV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 lvl="1"/>
            <a:r>
              <a:rPr lang="en-AU" sz="2600" dirty="0" smtClean="0"/>
              <a:t>Essentially the same categories, template less adjustable</a:t>
            </a:r>
          </a:p>
          <a:p>
            <a:pPr marL="282575" lvl="1" indent="0">
              <a:buNone/>
            </a:pPr>
            <a:endParaRPr lang="en-AU" sz="2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703" y="2996952"/>
            <a:ext cx="57626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4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932</Words>
  <Application>Microsoft Office PowerPoint</Application>
  <PresentationFormat>On-screen Show (4:3)</PresentationFormat>
  <Paragraphs>148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Revolution</vt:lpstr>
      <vt:lpstr>PowerPoint Presentation</vt:lpstr>
      <vt:lpstr>What is MSCV?</vt:lpstr>
      <vt:lpstr>Internship Update</vt:lpstr>
      <vt:lpstr>Applying to Vic</vt:lpstr>
      <vt:lpstr>Applying to Vic</vt:lpstr>
      <vt:lpstr>Z scores</vt:lpstr>
      <vt:lpstr>Standardised CV</vt:lpstr>
      <vt:lpstr>Standardised CV</vt:lpstr>
      <vt:lpstr>Monash CV</vt:lpstr>
      <vt:lpstr>Referees</vt:lpstr>
      <vt:lpstr>Referees</vt:lpstr>
      <vt:lpstr>CPL</vt:lpstr>
      <vt:lpstr>Individual hospital applications</vt:lpstr>
      <vt:lpstr>Cover letters</vt:lpstr>
      <vt:lpstr>Interviews</vt:lpstr>
      <vt:lpstr>Selection</vt:lpstr>
      <vt:lpstr>Intern applicant support group</vt:lpstr>
      <vt:lpstr>Applying interstate</vt:lpstr>
      <vt:lpstr>QLD</vt:lpstr>
      <vt:lpstr>QLD</vt:lpstr>
      <vt:lpstr>QLD</vt:lpstr>
      <vt:lpstr>QLD</vt:lpstr>
      <vt:lpstr>NSW</vt:lpstr>
      <vt:lpstr>NSW</vt:lpstr>
      <vt:lpstr>CMI</vt:lpstr>
      <vt:lpstr>CMI</vt:lpstr>
      <vt:lpstr>Contact &amp;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</dc:creator>
  <cp:lastModifiedBy>Kunal Luthra</cp:lastModifiedBy>
  <cp:revision>169</cp:revision>
  <cp:lastPrinted>2012-03-11T20:20:13Z</cp:lastPrinted>
  <dcterms:created xsi:type="dcterms:W3CDTF">2012-03-10T01:24:51Z</dcterms:created>
  <dcterms:modified xsi:type="dcterms:W3CDTF">2015-08-19T02:17:10Z</dcterms:modified>
</cp:coreProperties>
</file>