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3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5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711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8818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0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346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2395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0869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81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756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64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5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133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79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773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65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009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66D1-F84E-4C96-A80C-2EA45F6E7CC5}" type="datetimeFigureOut">
              <a:rPr lang="en-AU" smtClean="0"/>
              <a:t>25/09/2019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D97EC8-F94E-432F-80DA-B2002C673C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94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quah94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putermatching.pmcv.com.au/public/matches/intern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E36F-9A32-400E-8FF5-FAFA943B1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2983" y="3570515"/>
            <a:ext cx="6279018" cy="1126284"/>
          </a:xfrm>
        </p:spPr>
        <p:txBody>
          <a:bodyPr>
            <a:noAutofit/>
          </a:bodyPr>
          <a:lstStyle/>
          <a:p>
            <a:pPr algn="ctr"/>
            <a:r>
              <a:rPr lang="en-AU" sz="6000" b="1" dirty="0"/>
              <a:t>PMCV &amp; VIC Intern application </a:t>
            </a:r>
          </a:p>
        </p:txBody>
      </p:sp>
    </p:spTree>
    <p:extLst>
      <p:ext uri="{BB962C8B-B14F-4D97-AF65-F5344CB8AC3E}">
        <p14:creationId xmlns:p14="http://schemas.microsoft.com/office/powerpoint/2010/main" val="1932811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4A07-A42F-4AFD-9E05-A779D86C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/>
              <a:t>General Cover Letter tips:</a:t>
            </a:r>
            <a:endParaRPr lang="en-AU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897C8-2C7D-40A3-9098-2D889AE8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4555"/>
            <a:ext cx="8915400" cy="3777622"/>
          </a:xfrm>
        </p:spPr>
        <p:txBody>
          <a:bodyPr/>
          <a:lstStyle/>
          <a:p>
            <a:r>
              <a:rPr lang="en-AU" dirty="0"/>
              <a:t>Specific to the health service </a:t>
            </a:r>
          </a:p>
          <a:p>
            <a:r>
              <a:rPr lang="en-AU" dirty="0"/>
              <a:t>Each health service has their own specific values e.g. Western – diversity, St V – Compassion etc. </a:t>
            </a:r>
          </a:p>
          <a:p>
            <a:r>
              <a:rPr lang="en-AU" dirty="0"/>
              <a:t>Include names of medical workforce or consultants in the cover letter – show connections </a:t>
            </a:r>
          </a:p>
          <a:p>
            <a:r>
              <a:rPr lang="en-AU" dirty="0"/>
              <a:t>Try not to repeat what you have on your CV, rather include personal experiences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086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04F4-A263-4041-9ADF-BFE7CE98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551C-0EF8-9D45-AF32-7E946A76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Stephquah94@gmail.com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0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F894AF-2B59-4F49-A19C-686EAFD61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500" b="1" dirty="0"/>
              <a:t>PMCV (Postgraduate Medical Council of Victoria)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68FA2-FD97-4750-BAD4-9043BFDC7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AU" b="1" dirty="0"/>
              <a:t>Computer Matching </a:t>
            </a:r>
          </a:p>
          <a:p>
            <a:pPr marL="0" indent="0">
              <a:buNone/>
            </a:pPr>
            <a:r>
              <a:rPr lang="en-AU" dirty="0">
                <a:hlinkClick r:id="rId2"/>
              </a:rPr>
              <a:t>https://computermatching.pmcv.com.au/public/matches/intern.cfm</a:t>
            </a:r>
            <a:endParaRPr lang="en-AU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/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984168D-30A9-446D-9C32-BF95B9A9A7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1" b="1"/>
          <a:stretch/>
        </p:blipFill>
        <p:spPr>
          <a:xfrm>
            <a:off x="4299503" y="144856"/>
            <a:ext cx="7827394" cy="6562753"/>
          </a:xfrm>
          <a:prstGeom prst="rect">
            <a:avLst/>
          </a:prstGeom>
        </p:spPr>
      </p:pic>
      <p:sp>
        <p:nvSpPr>
          <p:cNvPr id="14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94180D-0764-4B73-A260-9268A9E8D735}"/>
              </a:ext>
            </a:extLst>
          </p:cNvPr>
          <p:cNvSpPr txBox="1"/>
          <p:nvPr/>
        </p:nvSpPr>
        <p:spPr>
          <a:xfrm>
            <a:off x="6436309" y="3870664"/>
            <a:ext cx="559293" cy="1864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675B25-9114-428E-8D1F-DF29A7BC7A3B}"/>
              </a:ext>
            </a:extLst>
          </p:cNvPr>
          <p:cNvSpPr txBox="1"/>
          <p:nvPr/>
        </p:nvSpPr>
        <p:spPr>
          <a:xfrm>
            <a:off x="6436309" y="5157926"/>
            <a:ext cx="1402672" cy="1864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DEAC1D-D619-4D95-94F1-028F3126D72D}"/>
              </a:ext>
            </a:extLst>
          </p:cNvPr>
          <p:cNvSpPr txBox="1"/>
          <p:nvPr/>
        </p:nvSpPr>
        <p:spPr>
          <a:xfrm>
            <a:off x="6436309" y="4350058"/>
            <a:ext cx="1003177" cy="1864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297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A445E-BD70-4F5A-8BCF-F47CDF22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n-AU" sz="2500" b="1" dirty="0"/>
              <a:t>When PMCV Match Opens (generally early May):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909E3C21-EE64-478D-8E26-AF83C77C3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Register with PMCV: </a:t>
            </a:r>
          </a:p>
          <a:p>
            <a:r>
              <a:rPr lang="en-US" b="1" i="1" dirty="0"/>
              <a:t>View/Edit Application</a:t>
            </a:r>
          </a:p>
          <a:p>
            <a:r>
              <a:rPr lang="en-US" b="1" i="1" dirty="0"/>
              <a:t>CPL/Hospital Ranking (15 health services maximum)</a:t>
            </a:r>
          </a:p>
          <a:p>
            <a:r>
              <a:rPr lang="en-US" b="1" i="1" dirty="0"/>
              <a:t>Referee Submission (2 clinical references required) </a:t>
            </a:r>
          </a:p>
          <a:p>
            <a:r>
              <a:rPr lang="en-US" b="1" i="1" dirty="0"/>
              <a:t>CV upload </a:t>
            </a:r>
          </a:p>
          <a:p>
            <a:r>
              <a:rPr lang="en-US" b="1" i="1" dirty="0"/>
              <a:t>Match Results </a:t>
            </a:r>
          </a:p>
          <a:p>
            <a:endParaRPr lang="en-US" dirty="0"/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966D1AD-7A2F-489D-9AC3-B9D04177BC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43" b="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4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9443B5-7797-48AE-97D5-0521C014726F}"/>
              </a:ext>
            </a:extLst>
          </p:cNvPr>
          <p:cNvSpPr txBox="1"/>
          <p:nvPr/>
        </p:nvSpPr>
        <p:spPr>
          <a:xfrm>
            <a:off x="4278839" y="1060830"/>
            <a:ext cx="48207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PMCV Match Opens</a:t>
            </a:r>
          </a:p>
          <a:p>
            <a:r>
              <a:rPr lang="en-AU" dirty="0"/>
              <a:t>Application to Vic Health Services Opens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8096ED-5A08-4F9F-883B-D612AAB9EB23}"/>
              </a:ext>
            </a:extLst>
          </p:cNvPr>
          <p:cNvSpPr txBox="1"/>
          <p:nvPr/>
        </p:nvSpPr>
        <p:spPr>
          <a:xfrm>
            <a:off x="2246050" y="1047552"/>
            <a:ext cx="1890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(Early May)</a:t>
            </a:r>
          </a:p>
          <a:p>
            <a:r>
              <a:rPr lang="en-AU" dirty="0"/>
              <a:t>8</a:t>
            </a:r>
            <a:r>
              <a:rPr lang="en-AU" baseline="30000" dirty="0"/>
              <a:t>th</a:t>
            </a:r>
            <a:r>
              <a:rPr lang="en-AU" dirty="0"/>
              <a:t> May 2019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B7DDC1-8141-4881-906A-734726B7B4D1}"/>
              </a:ext>
            </a:extLst>
          </p:cNvPr>
          <p:cNvSpPr txBox="1"/>
          <p:nvPr/>
        </p:nvSpPr>
        <p:spPr>
          <a:xfrm>
            <a:off x="4278839" y="358650"/>
            <a:ext cx="48207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Extended Literature Review Due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FABA9-CC53-4FE5-A429-A56FD5B9D20B}"/>
              </a:ext>
            </a:extLst>
          </p:cNvPr>
          <p:cNvSpPr txBox="1"/>
          <p:nvPr/>
        </p:nvSpPr>
        <p:spPr>
          <a:xfrm>
            <a:off x="2246050" y="220150"/>
            <a:ext cx="1757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(Mid April)</a:t>
            </a:r>
          </a:p>
          <a:p>
            <a:r>
              <a:rPr lang="en-AU" dirty="0"/>
              <a:t>15</a:t>
            </a:r>
            <a:r>
              <a:rPr lang="en-AU" baseline="30000" dirty="0"/>
              <a:t>th</a:t>
            </a:r>
            <a:r>
              <a:rPr lang="en-AU" dirty="0"/>
              <a:t> April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E544D1-EC19-4C5B-A508-D5F3211B861E}"/>
              </a:ext>
            </a:extLst>
          </p:cNvPr>
          <p:cNvSpPr txBox="1"/>
          <p:nvPr/>
        </p:nvSpPr>
        <p:spPr>
          <a:xfrm>
            <a:off x="4278839" y="2005847"/>
            <a:ext cx="48207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PMCV Match Closes</a:t>
            </a:r>
          </a:p>
          <a:p>
            <a:r>
              <a:rPr lang="en-AU" dirty="0"/>
              <a:t>Application to Vic Health Services Closes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F4CDC3-7039-424F-BE42-944B06239CCF}"/>
              </a:ext>
            </a:extLst>
          </p:cNvPr>
          <p:cNvSpPr txBox="1"/>
          <p:nvPr/>
        </p:nvSpPr>
        <p:spPr>
          <a:xfrm>
            <a:off x="4278839" y="2994850"/>
            <a:ext cx="48207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Monograph Due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412889-ABF3-47E4-AD7B-7B953A8C6626}"/>
              </a:ext>
            </a:extLst>
          </p:cNvPr>
          <p:cNvSpPr txBox="1"/>
          <p:nvPr/>
        </p:nvSpPr>
        <p:spPr>
          <a:xfrm>
            <a:off x="4278839" y="3862006"/>
            <a:ext cx="48207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Interview Period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FFD144-65A3-4ECF-AD16-43F172407CA2}"/>
              </a:ext>
            </a:extLst>
          </p:cNvPr>
          <p:cNvSpPr txBox="1"/>
          <p:nvPr/>
        </p:nvSpPr>
        <p:spPr>
          <a:xfrm>
            <a:off x="4270156" y="4474199"/>
            <a:ext cx="48207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Last day to submit/reorder preferences on PMCV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57C39D-BB2F-482B-B73D-27EDC54D28D4}"/>
              </a:ext>
            </a:extLst>
          </p:cNvPr>
          <p:cNvSpPr txBox="1"/>
          <p:nvPr/>
        </p:nvSpPr>
        <p:spPr>
          <a:xfrm>
            <a:off x="2312630" y="2913615"/>
            <a:ext cx="1757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(Early July) </a:t>
            </a:r>
          </a:p>
          <a:p>
            <a:r>
              <a:rPr lang="en-AU" dirty="0"/>
              <a:t>8</a:t>
            </a:r>
            <a:r>
              <a:rPr lang="en-AU" baseline="30000" dirty="0"/>
              <a:t>th</a:t>
            </a:r>
            <a:r>
              <a:rPr lang="en-AU" dirty="0"/>
              <a:t> July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E53AA7-5F51-44A6-9784-1D9E8852F8F5}"/>
              </a:ext>
            </a:extLst>
          </p:cNvPr>
          <p:cNvSpPr txBox="1"/>
          <p:nvPr/>
        </p:nvSpPr>
        <p:spPr>
          <a:xfrm>
            <a:off x="2246050" y="1990778"/>
            <a:ext cx="1757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(Early June) </a:t>
            </a:r>
          </a:p>
          <a:p>
            <a:r>
              <a:rPr lang="en-AU" dirty="0"/>
              <a:t>7</a:t>
            </a:r>
            <a:r>
              <a:rPr lang="en-AU" baseline="30000" dirty="0"/>
              <a:t>th</a:t>
            </a:r>
            <a:r>
              <a:rPr lang="en-AU" dirty="0"/>
              <a:t> </a:t>
            </a:r>
            <a:r>
              <a:rPr lang="en-US" altLang="zh-CN" dirty="0"/>
              <a:t>June 2019</a:t>
            </a:r>
            <a:endParaRPr lang="en-A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0E444F-E7C5-4DD7-958B-1ACE16EA54F1}"/>
              </a:ext>
            </a:extLst>
          </p:cNvPr>
          <p:cNvSpPr txBox="1"/>
          <p:nvPr/>
        </p:nvSpPr>
        <p:spPr>
          <a:xfrm>
            <a:off x="2246046" y="3856841"/>
            <a:ext cx="189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Mid – End June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A8A79E-9F1E-47F2-B8AE-FDE3966061A9}"/>
              </a:ext>
            </a:extLst>
          </p:cNvPr>
          <p:cNvSpPr txBox="1"/>
          <p:nvPr/>
        </p:nvSpPr>
        <p:spPr>
          <a:xfrm>
            <a:off x="2312630" y="4476901"/>
            <a:ext cx="1624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(Early July)</a:t>
            </a:r>
          </a:p>
          <a:p>
            <a:r>
              <a:rPr lang="en-AU" dirty="0"/>
              <a:t>1</a:t>
            </a:r>
            <a:r>
              <a:rPr lang="en-AU" baseline="30000" dirty="0"/>
              <a:t>st</a:t>
            </a:r>
            <a:r>
              <a:rPr lang="en-AU" dirty="0"/>
              <a:t> July 2019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92E52D-01EB-476E-AB07-3A234D62720C}"/>
              </a:ext>
            </a:extLst>
          </p:cNvPr>
          <p:cNvSpPr txBox="1"/>
          <p:nvPr/>
        </p:nvSpPr>
        <p:spPr>
          <a:xfrm>
            <a:off x="2379213" y="5173010"/>
            <a:ext cx="1890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(Mid July) </a:t>
            </a:r>
          </a:p>
          <a:p>
            <a:r>
              <a:rPr lang="en-AU" dirty="0"/>
              <a:t>15</a:t>
            </a:r>
            <a:r>
              <a:rPr lang="en-AU" baseline="30000" dirty="0"/>
              <a:t>th</a:t>
            </a:r>
            <a:r>
              <a:rPr lang="en-AU" dirty="0"/>
              <a:t> July 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7F77A7-6C4E-4872-8723-5396104B86BB}"/>
              </a:ext>
            </a:extLst>
          </p:cNvPr>
          <p:cNvSpPr txBox="1"/>
          <p:nvPr/>
        </p:nvSpPr>
        <p:spPr>
          <a:xfrm>
            <a:off x="4270156" y="5306482"/>
            <a:ext cx="48294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Priority Group 1 Match Release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B00188-B9E6-486F-9E7F-D36FCB6B7660}"/>
              </a:ext>
            </a:extLst>
          </p:cNvPr>
          <p:cNvSpPr txBox="1"/>
          <p:nvPr/>
        </p:nvSpPr>
        <p:spPr>
          <a:xfrm>
            <a:off x="2379213" y="6031376"/>
            <a:ext cx="227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Mid August </a:t>
            </a:r>
          </a:p>
          <a:p>
            <a:r>
              <a:rPr lang="en-AU" dirty="0"/>
              <a:t>19</a:t>
            </a:r>
            <a:r>
              <a:rPr lang="en-AU" baseline="30000" dirty="0"/>
              <a:t>th</a:t>
            </a:r>
            <a:r>
              <a:rPr lang="en-AU" dirty="0"/>
              <a:t> August 2019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5EAF2A-B479-446F-8767-F07639DA4C23}"/>
              </a:ext>
            </a:extLst>
          </p:cNvPr>
          <p:cNvSpPr txBox="1"/>
          <p:nvPr/>
        </p:nvSpPr>
        <p:spPr>
          <a:xfrm>
            <a:off x="4278839" y="6136336"/>
            <a:ext cx="48207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Priority Group 2 Match Release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E9EE32-A3AE-479B-AC71-D2CF23DC93AC}"/>
              </a:ext>
            </a:extLst>
          </p:cNvPr>
          <p:cNvSpPr txBox="1"/>
          <p:nvPr/>
        </p:nvSpPr>
        <p:spPr>
          <a:xfrm>
            <a:off x="9166197" y="1950124"/>
            <a:ext cx="30258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AU" sz="1000" dirty="0"/>
              <a:t>Cannot add anymore health services to your preference list </a:t>
            </a:r>
          </a:p>
          <a:p>
            <a:pPr marL="285750" indent="-285750">
              <a:buFontTx/>
              <a:buChar char="-"/>
            </a:pPr>
            <a:r>
              <a:rPr lang="en-AU" sz="1000" b="1" dirty="0"/>
              <a:t>Can reorder </a:t>
            </a:r>
            <a:r>
              <a:rPr lang="en-AU" sz="1000" dirty="0"/>
              <a:t>your preference list </a:t>
            </a:r>
          </a:p>
          <a:p>
            <a:pPr marL="285750" indent="-285750">
              <a:buFontTx/>
              <a:buChar char="-"/>
            </a:pPr>
            <a:r>
              <a:rPr lang="en-AU" sz="1000" dirty="0"/>
              <a:t>Can delete health services from your preference list </a:t>
            </a:r>
          </a:p>
        </p:txBody>
      </p:sp>
    </p:spTree>
    <p:extLst>
      <p:ext uri="{BB962C8B-B14F-4D97-AF65-F5344CB8AC3E}">
        <p14:creationId xmlns:p14="http://schemas.microsoft.com/office/powerpoint/2010/main" val="412719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98983-F48D-4946-B043-C58BE72A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400" b="1" dirty="0"/>
              <a:t>VIC application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9F5F1-3160-4DCE-A373-47F2D835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45219"/>
            <a:ext cx="8915400" cy="5495278"/>
          </a:xfrm>
        </p:spPr>
        <p:txBody>
          <a:bodyPr>
            <a:normAutofit/>
          </a:bodyPr>
          <a:lstStyle/>
          <a:p>
            <a:r>
              <a:rPr lang="en-AU" dirty="0"/>
              <a:t>23 health services in total; </a:t>
            </a:r>
          </a:p>
          <a:p>
            <a:r>
              <a:rPr lang="en-AU" dirty="0"/>
              <a:t>Maximum of 15 health service preferences;</a:t>
            </a:r>
          </a:p>
          <a:p>
            <a:r>
              <a:rPr lang="en-AU" dirty="0"/>
              <a:t>Requires application to each health services; </a:t>
            </a:r>
          </a:p>
          <a:p>
            <a:r>
              <a:rPr lang="en-AU" dirty="0"/>
              <a:t>Look up requirements for that particular health service</a:t>
            </a:r>
          </a:p>
          <a:p>
            <a:pPr lvl="1"/>
            <a:r>
              <a:rPr lang="en-AU" dirty="0"/>
              <a:t>Cover letter </a:t>
            </a:r>
          </a:p>
          <a:p>
            <a:pPr lvl="1"/>
            <a:r>
              <a:rPr lang="en-AU" dirty="0"/>
              <a:t>Online application form(s)</a:t>
            </a:r>
          </a:p>
          <a:p>
            <a:pPr lvl="2"/>
            <a:r>
              <a:rPr lang="en-AU" dirty="0"/>
              <a:t>May have additional questions on their online application process </a:t>
            </a:r>
          </a:p>
          <a:p>
            <a:pPr lvl="1"/>
            <a:r>
              <a:rPr lang="en-AU" dirty="0"/>
              <a:t>Clinical reference(s) </a:t>
            </a:r>
          </a:p>
          <a:p>
            <a:pPr lvl="1"/>
            <a:r>
              <a:rPr lang="en-AU" dirty="0"/>
              <a:t>Non-clinical reference(s) </a:t>
            </a:r>
          </a:p>
          <a:p>
            <a:pPr lvl="1"/>
            <a:r>
              <a:rPr lang="en-AU" dirty="0"/>
              <a:t>Academic transcript (VIC – Z score) </a:t>
            </a:r>
          </a:p>
          <a:p>
            <a:pPr lvl="1"/>
            <a:r>
              <a:rPr lang="en-AU" dirty="0"/>
              <a:t>CV – standardised CV </a:t>
            </a:r>
          </a:p>
          <a:p>
            <a:pPr lvl="1"/>
            <a:r>
              <a:rPr lang="en-AU" dirty="0"/>
              <a:t>Interview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184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543A62-A2AB-454A-878E-D3D9190D5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69F6277-4949-46FE-9E24-593AD559C2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75"/>
          <a:stretch/>
        </p:blipFill>
        <p:spPr>
          <a:xfrm>
            <a:off x="1635057" y="250564"/>
            <a:ext cx="9275599" cy="6063797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50553464-41F1-4160-9D02-7C5EC7013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5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3736-295D-4EAA-9CC1-0E9E2DE0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7742"/>
          </a:xfrm>
        </p:spPr>
        <p:txBody>
          <a:bodyPr>
            <a:normAutofit/>
          </a:bodyPr>
          <a:lstStyle/>
          <a:p>
            <a:r>
              <a:rPr lang="en-AU" sz="2800" b="1" dirty="0"/>
              <a:t>General Tips for VIC P2 applicants: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E12BA-8D5E-4BAC-AED8-7AEA5B98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71852"/>
            <a:ext cx="8915400" cy="473937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Pick the 15 health services wisely</a:t>
            </a:r>
          </a:p>
          <a:p>
            <a:pPr lvl="1"/>
            <a:r>
              <a:rPr lang="en-AU" dirty="0"/>
              <a:t>Mixture of inner metro/outer metro and rural hospitals </a:t>
            </a:r>
          </a:p>
          <a:p>
            <a:pPr lvl="1"/>
            <a:r>
              <a:rPr lang="en-AU" dirty="0"/>
              <a:t>Ranking preferences should be based on where you want to go </a:t>
            </a:r>
          </a:p>
          <a:p>
            <a:r>
              <a:rPr lang="en-US" dirty="0"/>
              <a:t>Take time to visit rural health services </a:t>
            </a:r>
          </a:p>
          <a:p>
            <a:pPr lvl="1"/>
            <a:r>
              <a:rPr lang="en-US" dirty="0"/>
              <a:t>Make yourself known to rural health services, especially medical workforce </a:t>
            </a:r>
          </a:p>
          <a:p>
            <a:pPr lvl="1"/>
            <a:r>
              <a:rPr lang="en-US" dirty="0"/>
              <a:t>However, this will not guarantee that the health service will rank you higher than someone who did not visit the health service </a:t>
            </a:r>
          </a:p>
          <a:p>
            <a:pPr lvl="1"/>
            <a:r>
              <a:rPr lang="en-US" dirty="0"/>
              <a:t>If you want to know more about a particular health service but have not had the chance to visit, make sure you talk to them at the AMA expo </a:t>
            </a:r>
          </a:p>
          <a:p>
            <a:r>
              <a:rPr lang="en-US" dirty="0"/>
              <a:t>AMA expo </a:t>
            </a:r>
          </a:p>
          <a:p>
            <a:pPr lvl="1"/>
            <a:r>
              <a:rPr lang="en-US" dirty="0"/>
              <a:t>Talk and make yourself known to interns/medical workforce </a:t>
            </a:r>
          </a:p>
          <a:p>
            <a:pPr lvl="1"/>
            <a:r>
              <a:rPr lang="en-US" dirty="0"/>
              <a:t>Time for you to get to know about the health service</a:t>
            </a:r>
          </a:p>
          <a:p>
            <a:r>
              <a:rPr lang="en-US" dirty="0"/>
              <a:t>Electives</a:t>
            </a:r>
          </a:p>
          <a:p>
            <a:pPr lvl="1"/>
            <a:r>
              <a:rPr lang="en-US" dirty="0"/>
              <a:t>Make yourself known, get contacts of the supervisor you were with (preferably consultants)</a:t>
            </a:r>
          </a:p>
        </p:txBody>
      </p:sp>
    </p:spTree>
    <p:extLst>
      <p:ext uri="{BB962C8B-B14F-4D97-AF65-F5344CB8AC3E}">
        <p14:creationId xmlns:p14="http://schemas.microsoft.com/office/powerpoint/2010/main" val="278673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8B7C-A967-404C-AA2B-F0853BB7E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C53B-1E17-4E84-A5D3-0D1F1CDEF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 score </a:t>
            </a:r>
          </a:p>
          <a:p>
            <a:pPr lvl="1"/>
            <a:r>
              <a:rPr lang="en-US" dirty="0"/>
              <a:t>Don’t forget that your Z-score matters, aim to be &gt;3.5 (above average)</a:t>
            </a:r>
          </a:p>
          <a:p>
            <a:r>
              <a:rPr lang="en-AU" dirty="0"/>
              <a:t>Clinical school </a:t>
            </a:r>
          </a:p>
          <a:p>
            <a:pPr lvl="1"/>
            <a:r>
              <a:rPr lang="en-AU" dirty="0"/>
              <a:t>Each clinical school will most likely take their own clinical school students</a:t>
            </a:r>
          </a:p>
          <a:p>
            <a:pPr lvl="1"/>
            <a:r>
              <a:rPr lang="en-AU" dirty="0"/>
              <a:t>Make an impression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75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11A48-72FE-4CBC-A406-C7EE17958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/>
              <a:t>General CV tips: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0D4B-98D8-435B-86E6-ACA4722AE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4554"/>
            <a:ext cx="8915400" cy="5304921"/>
          </a:xfrm>
        </p:spPr>
        <p:txBody>
          <a:bodyPr/>
          <a:lstStyle/>
          <a:p>
            <a:r>
              <a:rPr lang="en-AU" dirty="0"/>
              <a:t>Search and familiarize yourself with PMCV standardised CV template; </a:t>
            </a:r>
          </a:p>
          <a:p>
            <a:r>
              <a:rPr lang="en-AU" dirty="0"/>
              <a:t>Do your best to get involved in societies, organizations – these experiences can be used in interviews as well; </a:t>
            </a:r>
          </a:p>
          <a:p>
            <a:r>
              <a:rPr lang="en-AU" dirty="0"/>
              <a:t>Try filling it now and see which areas you might be lacking in/things you think you can work on more; </a:t>
            </a:r>
          </a:p>
          <a:p>
            <a:r>
              <a:rPr lang="en-AU" dirty="0"/>
              <a:t>Get involved with clinical school activities;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869128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572</Words>
  <Application>Microsoft Macintosh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幼圆</vt:lpstr>
      <vt:lpstr>Arial</vt:lpstr>
      <vt:lpstr>Century Gothic</vt:lpstr>
      <vt:lpstr>Wingdings 3</vt:lpstr>
      <vt:lpstr>Wisp</vt:lpstr>
      <vt:lpstr>PMCV &amp; VIC Intern application </vt:lpstr>
      <vt:lpstr>PMCV (Postgraduate Medical Council of Victoria) </vt:lpstr>
      <vt:lpstr>When PMCV Match Opens (generally early May):</vt:lpstr>
      <vt:lpstr>PowerPoint Presentation</vt:lpstr>
      <vt:lpstr>VIC application </vt:lpstr>
      <vt:lpstr>PowerPoint Presentation</vt:lpstr>
      <vt:lpstr>General Tips for VIC P2 applicants: </vt:lpstr>
      <vt:lpstr>PowerPoint Presentation</vt:lpstr>
      <vt:lpstr>General CV tips:</vt:lpstr>
      <vt:lpstr>General Cover Letter tips:</vt:lpstr>
      <vt:lpstr>Questions?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PMCV &amp; VIC Intern application </dc:title>
  <dc:creator>Stephanie</dc:creator>
  <cp:lastModifiedBy>Mengzhe Yang</cp:lastModifiedBy>
  <cp:revision>13</cp:revision>
  <dcterms:created xsi:type="dcterms:W3CDTF">2019-09-21T04:45:46Z</dcterms:created>
  <dcterms:modified xsi:type="dcterms:W3CDTF">2019-09-25T11:54:26Z</dcterms:modified>
</cp:coreProperties>
</file>