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Raleway" panose="020B0503030101060003" pitchFamily="34" charset="77"/>
      <p:regular r:id="rId20"/>
      <p:bold r:id="rId21"/>
      <p:italic r:id="rId22"/>
      <p:boldItalic r:id="rId23"/>
    </p:embeddedFont>
    <p:embeddedFont>
      <p:font typeface="Lato" panose="020F0302020204030203" pitchFamily="34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F6F57-A2C2-4B15-A370-CF070DF8FB98}">
  <a:tblStyle styleId="{93EF6F57-A2C2-4B15-A370-CF070DF8FB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599"/>
  </p:normalViewPr>
  <p:slideViewPr>
    <p:cSldViewPr snapToGrid="0" snapToObjects="1">
      <p:cViewPr varScale="1">
        <p:scale>
          <a:sx n="124" d="100"/>
          <a:sy n="124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89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Shape 63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Cover Letters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 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Rural Internships</a:t>
            </a:r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Andreas Hendarto MD</a:t>
            </a:r>
            <a:endParaRPr sz="24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5"/>
    </mc:Choice>
    <mc:Fallback xmlns="">
      <p:transition spd="slow" advTm="248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30699" y="263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Anatomy of a</a:t>
            </a:r>
            <a:r>
              <a:rPr lang="en"/>
              <a:t> Cover Letter</a:t>
            </a:r>
            <a:endParaRPr sz="2400" b="0"/>
          </a:p>
        </p:txBody>
      </p:sp>
      <p:grpSp>
        <p:nvGrpSpPr>
          <p:cNvPr id="148" name="Shape 148"/>
          <p:cNvGrpSpPr/>
          <p:nvPr/>
        </p:nvGrpSpPr>
        <p:grpSpPr>
          <a:xfrm>
            <a:off x="6243363" y="1660035"/>
            <a:ext cx="2212050" cy="2537076"/>
            <a:chOff x="6803275" y="395363"/>
            <a:chExt cx="2212050" cy="2537076"/>
          </a:xfrm>
        </p:grpSpPr>
        <p:pic>
          <p:nvPicPr>
            <p:cNvPr id="149" name="Shape 1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Shape 150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Shape 151"/>
          <p:cNvSpPr txBox="1"/>
          <p:nvPr/>
        </p:nvSpPr>
        <p:spPr>
          <a:xfrm>
            <a:off x="6384888" y="2068690"/>
            <a:ext cx="19290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you’ve done to further your interests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varies from individual to individual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475" y="767100"/>
            <a:ext cx="5129876" cy="43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541750" y="4197100"/>
            <a:ext cx="4831500" cy="924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92"/>
    </mc:Choice>
    <mc:Fallback xmlns="">
      <p:transition spd="slow" advTm="3429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2. Rural? Me?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What is a rural internship?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Who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What kind of people are they looking for?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8"/>
    </mc:Choice>
    <mc:Fallback xmlns="">
      <p:transition spd="slow" advTm="74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r="29532"/>
          <a:stretch/>
        </p:blipFill>
        <p:spPr>
          <a:xfrm>
            <a:off x="0" y="0"/>
            <a:ext cx="48327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985150" y="980400"/>
            <a:ext cx="40338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Meet you.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You are a known quantity to an interviewer - especially a rural one. They’ve made an effort to pick you out.</a:t>
            </a:r>
            <a:endParaRPr sz="1800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Interviews are given so that interviewers can find answers to certain questions they want answered</a:t>
            </a:r>
            <a:endParaRPr sz="1800">
              <a:solidFill>
                <a:srgbClr val="000000"/>
              </a:solidFill>
            </a:endParaRPr>
          </a:p>
        </p:txBody>
      </p:sp>
      <p:grpSp>
        <p:nvGrpSpPr>
          <p:cNvPr id="168" name="Shape 168"/>
          <p:cNvGrpSpPr/>
          <p:nvPr/>
        </p:nvGrpSpPr>
        <p:grpSpPr>
          <a:xfrm>
            <a:off x="134988" y="25635"/>
            <a:ext cx="2212050" cy="2537076"/>
            <a:chOff x="6803275" y="395363"/>
            <a:chExt cx="2212050" cy="2537076"/>
          </a:xfrm>
        </p:grpSpPr>
        <p:pic>
          <p:nvPicPr>
            <p:cNvPr id="169" name="Shape 16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Shape 170" descr="Piece of duct tape sticking a note to the slide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Shape 171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Figure out the interviewer’s main question - then answer it!</a:t>
              </a:r>
              <a:endParaRPr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51"/>
    </mc:Choice>
    <mc:Fallback xmlns="">
      <p:transition spd="slow" advTm="9295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t="17406" b="759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130600" y="297900"/>
            <a:ext cx="4547700" cy="45477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4294967295"/>
          </p:nvPr>
        </p:nvSpPr>
        <p:spPr>
          <a:xfrm>
            <a:off x="328900" y="529650"/>
            <a:ext cx="4151100" cy="40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5"/>
                </a:solidFill>
              </a:rPr>
              <a:t>Remember, you have nothing to lose</a:t>
            </a:r>
            <a:endParaRPr sz="2800" b="1">
              <a:solidFill>
                <a:schemeClr val="accent5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Be honest and frank - people can tell if you’re bluffing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8"/>
    </mc:Choice>
    <mc:Fallback xmlns="">
      <p:transition spd="slow" advTm="2409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t="705" b="15331"/>
          <a:stretch/>
        </p:blipFill>
        <p:spPr>
          <a:xfrm>
            <a:off x="4573400" y="0"/>
            <a:ext cx="45944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subTitle" idx="1"/>
          </p:nvPr>
        </p:nvSpPr>
        <p:spPr>
          <a:xfrm>
            <a:off x="265500" y="653700"/>
            <a:ext cx="4045200" cy="3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Clinical knowledge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Have a quick look at common clinical cases and presentations - it pays to at least know what to look out for in a clinical setting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That being said, metropolitan interviews can dedicate nearly half their time to clinical questions</a:t>
            </a:r>
            <a:endParaRPr sz="1800"/>
          </a:p>
        </p:txBody>
      </p:sp>
      <p:grpSp>
        <p:nvGrpSpPr>
          <p:cNvPr id="185" name="Shape 185"/>
          <p:cNvGrpSpPr/>
          <p:nvPr/>
        </p:nvGrpSpPr>
        <p:grpSpPr>
          <a:xfrm>
            <a:off x="6933788" y="-50565"/>
            <a:ext cx="2212050" cy="2537076"/>
            <a:chOff x="6803275" y="395363"/>
            <a:chExt cx="2212050" cy="2537076"/>
          </a:xfrm>
        </p:grpSpPr>
        <p:pic>
          <p:nvPicPr>
            <p:cNvPr id="186" name="Shape 18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Shape 187" descr="Piece of duct tape sticking a note to the slide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Shape 188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If you don’t know the diagnosis, share your thought process with the interviewer - it’ll show them that you understand the role of a junior doctor</a:t>
              </a:r>
              <a:endParaRPr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69"/>
    </mc:Choice>
    <mc:Fallback xmlns="">
      <p:transition spd="slow" advTm="10526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Milestones</a:t>
            </a:r>
            <a:endParaRPr>
              <a:solidFill>
                <a:schemeClr val="lt2"/>
              </a:solidFill>
            </a:endParaRPr>
          </a:p>
        </p:txBody>
      </p:sp>
      <p:graphicFrame>
        <p:nvGraphicFramePr>
          <p:cNvPr id="194" name="Shape 194"/>
          <p:cNvGraphicFramePr/>
          <p:nvPr/>
        </p:nvGraphicFramePr>
        <p:xfrm>
          <a:off x="323100" y="2393975"/>
          <a:ext cx="8522700" cy="719125"/>
        </p:xfrm>
        <a:graphic>
          <a:graphicData uri="http://schemas.openxmlformats.org/drawingml/2006/table">
            <a:tbl>
              <a:tblPr>
                <a:noFill/>
                <a:tableStyleId>{93EF6F57-A2C2-4B15-A370-CF070DF8FB98}</a:tableStyleId>
              </a:tblPr>
              <a:tblGrid>
                <a:gridCol w="71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19125">
                <a:tc gridSpan="1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Internship 2019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5" name="Shape 195"/>
          <p:cNvCxnSpPr/>
          <p:nvPr/>
        </p:nvCxnSpPr>
        <p:spPr>
          <a:xfrm rot="10800000">
            <a:off x="569975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646175" y="1235062"/>
            <a:ext cx="23157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May 2018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4294967295"/>
          </p:nvPr>
        </p:nvSpPr>
        <p:spPr>
          <a:xfrm>
            <a:off x="646175" y="1560476"/>
            <a:ext cx="2315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/>
              <a:t>PMCV applications open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803209" y="3668337"/>
            <a:ext cx="23157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June 2018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4294967295"/>
          </p:nvPr>
        </p:nvSpPr>
        <p:spPr>
          <a:xfrm>
            <a:off x="1803209" y="3993750"/>
            <a:ext cx="2315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PMCV applications close</a:t>
            </a:r>
            <a:endParaRPr sz="1400"/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262257" y="1235062"/>
            <a:ext cx="23532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July 2018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body" idx="4294967295"/>
          </p:nvPr>
        </p:nvSpPr>
        <p:spPr>
          <a:xfrm>
            <a:off x="3262250" y="1560475"/>
            <a:ext cx="26283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P1 applicants receive their offers for Round 1; Round 1.5 commences</a:t>
            </a:r>
            <a:endParaRPr sz="1400"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416322" y="3668337"/>
            <a:ext cx="23532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August 2018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4294967295"/>
          </p:nvPr>
        </p:nvSpPr>
        <p:spPr>
          <a:xfrm>
            <a:off x="4416325" y="3993750"/>
            <a:ext cx="23532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P2 applicants receive their offers for Round 2; Round 3 commences</a:t>
            </a:r>
            <a:endParaRPr sz="1400"/>
          </a:p>
        </p:txBody>
      </p:sp>
      <p:cxnSp>
        <p:nvCxnSpPr>
          <p:cNvPr id="204" name="Shape 204"/>
          <p:cNvCxnSpPr/>
          <p:nvPr/>
        </p:nvCxnSpPr>
        <p:spPr>
          <a:xfrm>
            <a:off x="1727000" y="3113100"/>
            <a:ext cx="0" cy="8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5" name="Shape 205"/>
          <p:cNvCxnSpPr/>
          <p:nvPr/>
        </p:nvCxnSpPr>
        <p:spPr>
          <a:xfrm rot="10800000">
            <a:off x="3168950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6" name="Shape 206"/>
          <p:cNvCxnSpPr/>
          <p:nvPr/>
        </p:nvCxnSpPr>
        <p:spPr>
          <a:xfrm>
            <a:off x="4340125" y="3113100"/>
            <a:ext cx="0" cy="8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6005457" y="1235062"/>
            <a:ext cx="23532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September 2018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4294967295"/>
          </p:nvPr>
        </p:nvSpPr>
        <p:spPr>
          <a:xfrm>
            <a:off x="6005450" y="1560475"/>
            <a:ext cx="26283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CMI applications open</a:t>
            </a:r>
            <a:endParaRPr sz="1400"/>
          </a:p>
        </p:txBody>
      </p:sp>
      <p:cxnSp>
        <p:nvCxnSpPr>
          <p:cNvPr id="209" name="Shape 209"/>
          <p:cNvCxnSpPr/>
          <p:nvPr/>
        </p:nvCxnSpPr>
        <p:spPr>
          <a:xfrm rot="10800000">
            <a:off x="5912150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44"/>
    </mc:Choice>
    <mc:Fallback xmlns="">
      <p:transition spd="slow" advTm="7544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away messages</a:t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Don’t despair - many have waited until early the next year to get a job</a:t>
            </a:r>
            <a:endParaRPr sz="2100">
              <a:solidFill>
                <a:schemeClr val="lt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endParaRPr sz="1400" b="0">
              <a:solidFill>
                <a:schemeClr val="lt1"/>
              </a:solidFill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Dig deep, and write earnestly about why you’re applying</a:t>
            </a:r>
            <a:endParaRPr sz="2100">
              <a:solidFill>
                <a:schemeClr val="lt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Don’t discount any opportunities - internship’s a job, it does not define you!</a:t>
            </a:r>
            <a:endParaRPr sz="1400" b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34"/>
    </mc:Choice>
    <mc:Fallback xmlns="">
      <p:transition spd="slow" advTm="4773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Good luck!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body" idx="4294967295"/>
          </p:nvPr>
        </p:nvSpPr>
        <p:spPr>
          <a:xfrm>
            <a:off x="2855550" y="1377478"/>
            <a:ext cx="3432900" cy="16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I hope you’ll use these tips to go out and get yourself a job and an experience of a lifetime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Your career is starting soon!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96"/>
    </mc:Choice>
    <mc:Fallback xmlns="">
      <p:transition spd="slow" advTm="564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D3763D-CE3D-214B-B58B-B12A21A65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390" y="0"/>
            <a:ext cx="2893219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03"/>
    </mc:Choice>
    <mc:Fallback xmlns="">
      <p:transition spd="slow" advTm="152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743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Selling yourself - 3 Key Points</a:t>
            </a:r>
            <a:endParaRPr sz="2400"/>
          </a:p>
        </p:txBody>
      </p:sp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6652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Make no mistake - this is all about selling yourself to multiple employers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The people reading your letters and CV’s </a:t>
            </a:r>
            <a:r>
              <a:rPr lang="en" sz="1700" i="1" u="sng">
                <a:latin typeface="Lato"/>
                <a:ea typeface="Lato"/>
                <a:cs typeface="Lato"/>
                <a:sym typeface="Lato"/>
              </a:rPr>
              <a:t>are human too</a:t>
            </a:r>
            <a:r>
              <a:rPr lang="en" sz="1700">
                <a:latin typeface="Lato"/>
                <a:ea typeface="Lato"/>
                <a:cs typeface="Lato"/>
                <a:sym typeface="Lato"/>
              </a:rPr>
              <a:t>; if you earnestly appeal to them through the written word, it becomes a powerful tool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But be real: Metro hospitals do tend to weigh Z-scores far heavier than rural hospitals and programs, who tend to look for personalities who will fit instead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077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40"/>
    </mc:Choice>
    <mc:Fallback xmlns="">
      <p:transition spd="slow" advTm="555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1. Intro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aleway"/>
                <a:ea typeface="Raleway"/>
                <a:cs typeface="Raleway"/>
                <a:sym typeface="Raleway"/>
              </a:rPr>
              <a:t>Choose one approach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to grab the reader’s attention right from the start: </a:t>
            </a: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unexpected, emotional, or simple.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Unexpected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Highlight what’s new, unusual, or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surprising.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Emotional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Give people a reason to care.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Simple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Provide a simple unifying message for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what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is to come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36"/>
    </mc:Choice>
    <mc:Fallback xmlns="">
      <p:transition spd="slow" advTm="444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30699" y="263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Anatomy of a</a:t>
            </a:r>
            <a:r>
              <a:rPr lang="en"/>
              <a:t> Cover Letter</a:t>
            </a:r>
            <a:endParaRPr sz="2400" b="0"/>
          </a:p>
        </p:txBody>
      </p:sp>
      <p:grpSp>
        <p:nvGrpSpPr>
          <p:cNvPr id="93" name="Shape 93"/>
          <p:cNvGrpSpPr/>
          <p:nvPr/>
        </p:nvGrpSpPr>
        <p:grpSpPr>
          <a:xfrm>
            <a:off x="6243363" y="887760"/>
            <a:ext cx="2212050" cy="2537076"/>
            <a:chOff x="6803275" y="395363"/>
            <a:chExt cx="2212050" cy="2537076"/>
          </a:xfrm>
        </p:grpSpPr>
        <p:pic>
          <p:nvPicPr>
            <p:cNvPr id="94" name="Shape 9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Shape 95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100" y="887750"/>
            <a:ext cx="5725675" cy="42557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7" name="Shape 97"/>
          <p:cNvSpPr/>
          <p:nvPr/>
        </p:nvSpPr>
        <p:spPr>
          <a:xfrm>
            <a:off x="764875" y="925400"/>
            <a:ext cx="4831500" cy="1248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6384888" y="1154290"/>
            <a:ext cx="19290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 Whom?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BE CLEAR ABOUT WHO YOU ARE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Never leave them guessing about your personal details; you must always make it easy to be remembered!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05"/>
    </mc:Choice>
    <mc:Fallback xmlns="">
      <p:transition spd="slow" advTm="4180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699" y="263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Anatomy of a</a:t>
            </a:r>
            <a:r>
              <a:rPr lang="en"/>
              <a:t> Cover Letter</a:t>
            </a:r>
            <a:endParaRPr sz="2400" b="0"/>
          </a:p>
        </p:txBody>
      </p:sp>
      <p:grpSp>
        <p:nvGrpSpPr>
          <p:cNvPr id="104" name="Shape 104"/>
          <p:cNvGrpSpPr/>
          <p:nvPr/>
        </p:nvGrpSpPr>
        <p:grpSpPr>
          <a:xfrm>
            <a:off x="6243363" y="1802160"/>
            <a:ext cx="2212050" cy="2537076"/>
            <a:chOff x="6803275" y="395363"/>
            <a:chExt cx="2212050" cy="2537076"/>
          </a:xfrm>
        </p:grpSpPr>
        <p:pic>
          <p:nvPicPr>
            <p:cNvPr id="105" name="Shape 10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Shape 106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100" y="887750"/>
            <a:ext cx="5725675" cy="42557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Shape 108"/>
          <p:cNvSpPr/>
          <p:nvPr/>
        </p:nvSpPr>
        <p:spPr>
          <a:xfrm>
            <a:off x="764875" y="2220800"/>
            <a:ext cx="4831500" cy="1248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6384888" y="2144890"/>
            <a:ext cx="19290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Make them care!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If you had had contact with them, highlight that fact, even though they may not remember.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Give them some insight as to what your frame of mind is as an applicant: excited, nervous, keen?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95"/>
    </mc:Choice>
    <mc:Fallback xmlns="">
      <p:transition spd="slow" advTm="5229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30699" y="263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Anatomy of a</a:t>
            </a:r>
            <a:r>
              <a:rPr lang="en"/>
              <a:t> Cover Letter</a:t>
            </a:r>
            <a:endParaRPr sz="2400" b="0"/>
          </a:p>
        </p:txBody>
      </p:sp>
      <p:grpSp>
        <p:nvGrpSpPr>
          <p:cNvPr id="115" name="Shape 115"/>
          <p:cNvGrpSpPr/>
          <p:nvPr/>
        </p:nvGrpSpPr>
        <p:grpSpPr>
          <a:xfrm>
            <a:off x="6243363" y="2640360"/>
            <a:ext cx="2212050" cy="2537076"/>
            <a:chOff x="6803275" y="395363"/>
            <a:chExt cx="2212050" cy="2537076"/>
          </a:xfrm>
        </p:grpSpPr>
        <p:pic>
          <p:nvPicPr>
            <p:cNvPr id="116" name="Shape 1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Shape 117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100" y="887750"/>
            <a:ext cx="5725675" cy="42557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9" name="Shape 119"/>
          <p:cNvSpPr/>
          <p:nvPr/>
        </p:nvSpPr>
        <p:spPr>
          <a:xfrm>
            <a:off x="764875" y="3440000"/>
            <a:ext cx="4831500" cy="1617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6384888" y="3059290"/>
            <a:ext cx="19290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are unique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How are you unique? Where do you come from? How did you come to be?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Dig deep, and show them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82"/>
    </mc:Choice>
    <mc:Fallback xmlns="">
      <p:transition spd="slow" advTm="4388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30699" y="263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Anatomy of a</a:t>
            </a:r>
            <a:r>
              <a:rPr lang="en"/>
              <a:t> Cover Letter</a:t>
            </a:r>
            <a:endParaRPr sz="2400" b="0"/>
          </a:p>
        </p:txBody>
      </p:sp>
      <p:grpSp>
        <p:nvGrpSpPr>
          <p:cNvPr id="126" name="Shape 126"/>
          <p:cNvGrpSpPr/>
          <p:nvPr/>
        </p:nvGrpSpPr>
        <p:grpSpPr>
          <a:xfrm>
            <a:off x="6243363" y="821835"/>
            <a:ext cx="2212050" cy="2537076"/>
            <a:chOff x="6803275" y="395363"/>
            <a:chExt cx="2212050" cy="2537076"/>
          </a:xfrm>
        </p:grpSpPr>
        <p:pic>
          <p:nvPicPr>
            <p:cNvPr id="127" name="Shape 1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Shape 128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Shape 129"/>
          <p:cNvSpPr txBox="1"/>
          <p:nvPr/>
        </p:nvSpPr>
        <p:spPr>
          <a:xfrm>
            <a:off x="6384888" y="1306690"/>
            <a:ext cx="19290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Why Australia?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is an element unique to us - as international students we have various reasons for staying - what’s yours?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475" y="767100"/>
            <a:ext cx="5129876" cy="43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541750" y="767100"/>
            <a:ext cx="4831500" cy="1008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0"/>
    </mc:Choice>
    <mc:Fallback xmlns="">
      <p:transition spd="slow" advTm="313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30699" y="263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Anatomy of a</a:t>
            </a:r>
            <a:r>
              <a:rPr lang="en"/>
              <a:t> Cover Letter</a:t>
            </a:r>
            <a:endParaRPr sz="2400" b="0"/>
          </a:p>
        </p:txBody>
      </p:sp>
      <p:grpSp>
        <p:nvGrpSpPr>
          <p:cNvPr id="137" name="Shape 137"/>
          <p:cNvGrpSpPr/>
          <p:nvPr/>
        </p:nvGrpSpPr>
        <p:grpSpPr>
          <a:xfrm>
            <a:off x="6243363" y="1660035"/>
            <a:ext cx="2212050" cy="2537076"/>
            <a:chOff x="6803275" y="395363"/>
            <a:chExt cx="2212050" cy="2537076"/>
          </a:xfrm>
        </p:grpSpPr>
        <p:pic>
          <p:nvPicPr>
            <p:cNvPr id="138" name="Shape 1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Shape 139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Shape 140"/>
          <p:cNvSpPr txBox="1"/>
          <p:nvPr/>
        </p:nvSpPr>
        <p:spPr>
          <a:xfrm>
            <a:off x="6384888" y="2068690"/>
            <a:ext cx="19290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you’ve done to further your interests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varies from individual to individual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475" y="767100"/>
            <a:ext cx="5129876" cy="43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541750" y="1757700"/>
            <a:ext cx="4831500" cy="2449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28"/>
    </mc:Choice>
    <mc:Fallback xmlns="">
      <p:transition spd="slow" advTm="64728"/>
    </mc:Fallback>
  </mc:AlternateContent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554</Words>
  <Application>Microsoft Macintosh PowerPoint</Application>
  <PresentationFormat>On-screen Show (16:9)</PresentationFormat>
  <Paragraphs>69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Raleway</vt:lpstr>
      <vt:lpstr>Lato</vt:lpstr>
      <vt:lpstr>Arial</vt:lpstr>
      <vt:lpstr>Swiss</vt:lpstr>
      <vt:lpstr>Cover Letters  and  Rural Internships</vt:lpstr>
      <vt:lpstr>PowerPoint Presentation</vt:lpstr>
      <vt:lpstr>Selling yourself - 3 Key Points</vt:lpstr>
      <vt:lpstr>PowerPoint Presentation</vt:lpstr>
      <vt:lpstr>Anatomy of a Cover Letter</vt:lpstr>
      <vt:lpstr>Anatomy of a Cover Letter</vt:lpstr>
      <vt:lpstr>Anatomy of a Cover Letter</vt:lpstr>
      <vt:lpstr>Anatomy of a Cover Letter</vt:lpstr>
      <vt:lpstr>Anatomy of a Cover Letter</vt:lpstr>
      <vt:lpstr>Anatomy of a Cover Letter</vt:lpstr>
      <vt:lpstr>PowerPoint Presentation</vt:lpstr>
      <vt:lpstr>PowerPoint Presentation</vt:lpstr>
      <vt:lpstr>PowerPoint Presentation</vt:lpstr>
      <vt:lpstr>PowerPoint Presentation</vt:lpstr>
      <vt:lpstr>Milestones</vt:lpstr>
      <vt:lpstr>Take away messages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Letters  and  Rural Internships</dc:title>
  <cp:lastModifiedBy>Mengzhe Yang</cp:lastModifiedBy>
  <cp:revision>4</cp:revision>
  <dcterms:modified xsi:type="dcterms:W3CDTF">2018-05-03T14:26:25Z</dcterms:modified>
</cp:coreProperties>
</file>