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61" r:id="rId5"/>
    <p:sldId id="257"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varScale="1">
        <p:scale>
          <a:sx n="99" d="100"/>
          <a:sy n="99" d="100"/>
        </p:scale>
        <p:origin x="-2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33A85729-E9DD-F94C-8E16-B330A53C179A}" type="datetimeFigureOut">
              <a:rPr lang="en-US" smtClean="0"/>
              <a:t>16-09-12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1AC9-F129-A94D-8E0C-D41997FF306C}" type="slidenum">
              <a:rPr lang="en-US" smtClean="0"/>
              <a:t>‹#›</a:t>
            </a:fld>
            <a:endParaRPr lang="en-US"/>
          </a:p>
        </p:txBody>
      </p:sp>
    </p:spTree>
    <p:extLst>
      <p:ext uri="{BB962C8B-B14F-4D97-AF65-F5344CB8AC3E}">
        <p14:creationId xmlns:p14="http://schemas.microsoft.com/office/powerpoint/2010/main" val="376485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3A85729-E9DD-F94C-8E16-B330A53C179A}" type="datetimeFigureOut">
              <a:rPr lang="en-US" smtClean="0"/>
              <a:t>16-09-12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1AC9-F129-A94D-8E0C-D41997FF306C}" type="slidenum">
              <a:rPr lang="en-US" smtClean="0"/>
              <a:t>‹#›</a:t>
            </a:fld>
            <a:endParaRPr lang="en-US"/>
          </a:p>
        </p:txBody>
      </p:sp>
    </p:spTree>
    <p:extLst>
      <p:ext uri="{BB962C8B-B14F-4D97-AF65-F5344CB8AC3E}">
        <p14:creationId xmlns:p14="http://schemas.microsoft.com/office/powerpoint/2010/main" val="905913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3A85729-E9DD-F94C-8E16-B330A53C179A}" type="datetimeFigureOut">
              <a:rPr lang="en-US" smtClean="0"/>
              <a:t>16-09-12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1AC9-F129-A94D-8E0C-D41997FF306C}" type="slidenum">
              <a:rPr lang="en-US" smtClean="0"/>
              <a:t>‹#›</a:t>
            </a:fld>
            <a:endParaRPr lang="en-US"/>
          </a:p>
        </p:txBody>
      </p:sp>
    </p:spTree>
    <p:extLst>
      <p:ext uri="{BB962C8B-B14F-4D97-AF65-F5344CB8AC3E}">
        <p14:creationId xmlns:p14="http://schemas.microsoft.com/office/powerpoint/2010/main" val="6456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3A85729-E9DD-F94C-8E16-B330A53C179A}" type="datetimeFigureOut">
              <a:rPr lang="en-US" smtClean="0"/>
              <a:t>16-09-12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1AC9-F129-A94D-8E0C-D41997FF306C}" type="slidenum">
              <a:rPr lang="en-US" smtClean="0"/>
              <a:t>‹#›</a:t>
            </a:fld>
            <a:endParaRPr lang="en-US"/>
          </a:p>
        </p:txBody>
      </p:sp>
    </p:spTree>
    <p:extLst>
      <p:ext uri="{BB962C8B-B14F-4D97-AF65-F5344CB8AC3E}">
        <p14:creationId xmlns:p14="http://schemas.microsoft.com/office/powerpoint/2010/main" val="3837759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33A85729-E9DD-F94C-8E16-B330A53C179A}" type="datetimeFigureOut">
              <a:rPr lang="en-US" smtClean="0"/>
              <a:t>16-09-12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1AC9-F129-A94D-8E0C-D41997FF306C}" type="slidenum">
              <a:rPr lang="en-US" smtClean="0"/>
              <a:t>‹#›</a:t>
            </a:fld>
            <a:endParaRPr lang="en-US"/>
          </a:p>
        </p:txBody>
      </p:sp>
    </p:spTree>
    <p:extLst>
      <p:ext uri="{BB962C8B-B14F-4D97-AF65-F5344CB8AC3E}">
        <p14:creationId xmlns:p14="http://schemas.microsoft.com/office/powerpoint/2010/main" val="295923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33A85729-E9DD-F94C-8E16-B330A53C179A}" type="datetimeFigureOut">
              <a:rPr lang="en-US" smtClean="0"/>
              <a:t>16-09-12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C1AC9-F129-A94D-8E0C-D41997FF306C}" type="slidenum">
              <a:rPr lang="en-US" smtClean="0"/>
              <a:t>‹#›</a:t>
            </a:fld>
            <a:endParaRPr lang="en-US"/>
          </a:p>
        </p:txBody>
      </p:sp>
    </p:spTree>
    <p:extLst>
      <p:ext uri="{BB962C8B-B14F-4D97-AF65-F5344CB8AC3E}">
        <p14:creationId xmlns:p14="http://schemas.microsoft.com/office/powerpoint/2010/main" val="4041360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33A85729-E9DD-F94C-8E16-B330A53C179A}" type="datetimeFigureOut">
              <a:rPr lang="en-US" smtClean="0"/>
              <a:t>16-09-12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8C1AC9-F129-A94D-8E0C-D41997FF306C}" type="slidenum">
              <a:rPr lang="en-US" smtClean="0"/>
              <a:t>‹#›</a:t>
            </a:fld>
            <a:endParaRPr lang="en-US"/>
          </a:p>
        </p:txBody>
      </p:sp>
    </p:spTree>
    <p:extLst>
      <p:ext uri="{BB962C8B-B14F-4D97-AF65-F5344CB8AC3E}">
        <p14:creationId xmlns:p14="http://schemas.microsoft.com/office/powerpoint/2010/main" val="15638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33A85729-E9DD-F94C-8E16-B330A53C179A}" type="datetimeFigureOut">
              <a:rPr lang="en-US" smtClean="0"/>
              <a:t>16-09-12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8C1AC9-F129-A94D-8E0C-D41997FF306C}" type="slidenum">
              <a:rPr lang="en-US" smtClean="0"/>
              <a:t>‹#›</a:t>
            </a:fld>
            <a:endParaRPr lang="en-US"/>
          </a:p>
        </p:txBody>
      </p:sp>
    </p:spTree>
    <p:extLst>
      <p:ext uri="{BB962C8B-B14F-4D97-AF65-F5344CB8AC3E}">
        <p14:creationId xmlns:p14="http://schemas.microsoft.com/office/powerpoint/2010/main" val="3064596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85729-E9DD-F94C-8E16-B330A53C179A}" type="datetimeFigureOut">
              <a:rPr lang="en-US" smtClean="0"/>
              <a:t>16-09-12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8C1AC9-F129-A94D-8E0C-D41997FF306C}" type="slidenum">
              <a:rPr lang="en-US" smtClean="0"/>
              <a:t>‹#›</a:t>
            </a:fld>
            <a:endParaRPr lang="en-US"/>
          </a:p>
        </p:txBody>
      </p:sp>
    </p:spTree>
    <p:extLst>
      <p:ext uri="{BB962C8B-B14F-4D97-AF65-F5344CB8AC3E}">
        <p14:creationId xmlns:p14="http://schemas.microsoft.com/office/powerpoint/2010/main" val="3794874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33A85729-E9DD-F94C-8E16-B330A53C179A}" type="datetimeFigureOut">
              <a:rPr lang="en-US" smtClean="0"/>
              <a:t>16-09-12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C1AC9-F129-A94D-8E0C-D41997FF306C}" type="slidenum">
              <a:rPr lang="en-US" smtClean="0"/>
              <a:t>‹#›</a:t>
            </a:fld>
            <a:endParaRPr lang="en-US"/>
          </a:p>
        </p:txBody>
      </p:sp>
    </p:spTree>
    <p:extLst>
      <p:ext uri="{BB962C8B-B14F-4D97-AF65-F5344CB8AC3E}">
        <p14:creationId xmlns:p14="http://schemas.microsoft.com/office/powerpoint/2010/main" val="813554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33A85729-E9DD-F94C-8E16-B330A53C179A}" type="datetimeFigureOut">
              <a:rPr lang="en-US" smtClean="0"/>
              <a:t>16-09-12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C1AC9-F129-A94D-8E0C-D41997FF306C}" type="slidenum">
              <a:rPr lang="en-US" smtClean="0"/>
              <a:t>‹#›</a:t>
            </a:fld>
            <a:endParaRPr lang="en-US"/>
          </a:p>
        </p:txBody>
      </p:sp>
    </p:spTree>
    <p:extLst>
      <p:ext uri="{BB962C8B-B14F-4D97-AF65-F5344CB8AC3E}">
        <p14:creationId xmlns:p14="http://schemas.microsoft.com/office/powerpoint/2010/main" val="26548417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85729-E9DD-F94C-8E16-B330A53C179A}" type="datetimeFigureOut">
              <a:rPr lang="en-US" smtClean="0"/>
              <a:t>16-09-12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C1AC9-F129-A94D-8E0C-D41997FF306C}" type="slidenum">
              <a:rPr lang="en-US" smtClean="0"/>
              <a:t>‹#›</a:t>
            </a:fld>
            <a:endParaRPr lang="en-US"/>
          </a:p>
        </p:txBody>
      </p:sp>
    </p:spTree>
    <p:extLst>
      <p:ext uri="{BB962C8B-B14F-4D97-AF65-F5344CB8AC3E}">
        <p14:creationId xmlns:p14="http://schemas.microsoft.com/office/powerpoint/2010/main" val="182650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lacksarahjane@ramsayhealth.com.au" TargetMode="External"/><Relationship Id="rId3" Type="http://schemas.openxmlformats.org/officeDocument/2006/relationships/hyperlink" Target="mailto:Dianne.salvatore@health.qld.gov.a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hpra.gov.au/Registration/Registration-Standards/English-language-skills.asp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a:t>Commonwealth Medical Internships</a:t>
            </a:r>
            <a:r>
              <a:rPr lang="en-US" dirty="0" smtClean="0">
                <a:effectLst/>
              </a:rPr>
              <a:t> </a:t>
            </a:r>
            <a:endParaRPr lang="en-US" dirty="0"/>
          </a:p>
        </p:txBody>
      </p:sp>
      <p:sp>
        <p:nvSpPr>
          <p:cNvPr id="3" name="Subtitle 2"/>
          <p:cNvSpPr>
            <a:spLocks noGrp="1"/>
          </p:cNvSpPr>
          <p:nvPr>
            <p:ph type="subTitle" idx="1"/>
          </p:nvPr>
        </p:nvSpPr>
        <p:spPr/>
        <p:txBody>
          <a:bodyPr/>
          <a:lstStyle/>
          <a:p>
            <a:r>
              <a:rPr lang="en-US" dirty="0" smtClean="0"/>
              <a:t>Titus Lim</a:t>
            </a:r>
            <a:endParaRPr lang="en-US" dirty="0"/>
          </a:p>
        </p:txBody>
      </p:sp>
    </p:spTree>
    <p:extLst>
      <p:ext uri="{BB962C8B-B14F-4D97-AF65-F5344CB8AC3E}">
        <p14:creationId xmlns:p14="http://schemas.microsoft.com/office/powerpoint/2010/main" val="2481212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Hospitals that offer CMI</a:t>
            </a:r>
            <a:endParaRPr lang="en-US" dirty="0"/>
          </a:p>
        </p:txBody>
      </p:sp>
      <p:sp>
        <p:nvSpPr>
          <p:cNvPr id="3" name="Content Placeholder 2"/>
          <p:cNvSpPr>
            <a:spLocks noGrp="1"/>
          </p:cNvSpPr>
          <p:nvPr>
            <p:ph idx="1"/>
          </p:nvPr>
        </p:nvSpPr>
        <p:spPr>
          <a:xfrm>
            <a:off x="0" y="1269941"/>
            <a:ext cx="9144000" cy="5588059"/>
          </a:xfrm>
        </p:spPr>
        <p:txBody>
          <a:bodyPr>
            <a:normAutofit fontScale="70000" lnSpcReduction="20000"/>
          </a:bodyPr>
          <a:lstStyle/>
          <a:p>
            <a:pPr lvl="0" fontAlgn="base"/>
            <a:r>
              <a:rPr lang="en-US" dirty="0" err="1"/>
              <a:t>Greenslopes</a:t>
            </a:r>
            <a:r>
              <a:rPr lang="en-US" dirty="0"/>
              <a:t> (Ramsay Private Hospital System). </a:t>
            </a:r>
          </a:p>
          <a:p>
            <a:pPr marL="0" indent="0">
              <a:buNone/>
            </a:pPr>
            <a:r>
              <a:rPr lang="en-US" dirty="0" smtClean="0"/>
              <a:t>	Contact</a:t>
            </a:r>
            <a:r>
              <a:rPr lang="en-US" dirty="0"/>
              <a:t>: Sarah Black - </a:t>
            </a:r>
            <a:r>
              <a:rPr lang="en-US" dirty="0">
                <a:hlinkClick r:id="rId2"/>
              </a:rPr>
              <a:t>blacksarahjane@</a:t>
            </a:r>
            <a:r>
              <a:rPr lang="en-US" dirty="0" smtClean="0">
                <a:hlinkClick r:id="rId2"/>
              </a:rPr>
              <a:t>ramsayhealth.com.au</a:t>
            </a:r>
            <a:endParaRPr lang="en-US" dirty="0" smtClean="0"/>
          </a:p>
          <a:p>
            <a:pPr marL="0" indent="0">
              <a:buNone/>
            </a:pPr>
            <a:endParaRPr lang="en-US" dirty="0"/>
          </a:p>
          <a:p>
            <a:pPr lvl="0" fontAlgn="base"/>
            <a:r>
              <a:rPr lang="en-US" dirty="0" smtClean="0"/>
              <a:t>Bundaberg</a:t>
            </a:r>
            <a:endParaRPr lang="en-US" dirty="0"/>
          </a:p>
          <a:p>
            <a:pPr marL="0" indent="0">
              <a:buNone/>
            </a:pPr>
            <a:r>
              <a:rPr lang="en-US" dirty="0" smtClean="0"/>
              <a:t>	Contact</a:t>
            </a:r>
            <a:r>
              <a:rPr lang="en-US" dirty="0"/>
              <a:t>: Judy O’Connor - </a:t>
            </a:r>
            <a:r>
              <a:rPr lang="en-US" dirty="0" err="1"/>
              <a:t>Judy.Oconnor@health.qld.gov.au</a:t>
            </a:r>
            <a:r>
              <a:rPr lang="en-US" dirty="0"/>
              <a:t> </a:t>
            </a:r>
            <a:endParaRPr lang="en-US" dirty="0" smtClean="0"/>
          </a:p>
          <a:p>
            <a:pPr marL="0" indent="0">
              <a:buNone/>
            </a:pPr>
            <a:endParaRPr lang="en-US" dirty="0"/>
          </a:p>
          <a:p>
            <a:pPr lvl="0" fontAlgn="base"/>
            <a:r>
              <a:rPr lang="en-US" dirty="0" smtClean="0"/>
              <a:t>Mackay</a:t>
            </a:r>
            <a:endParaRPr lang="en-US" dirty="0"/>
          </a:p>
          <a:p>
            <a:pPr marL="457200" lvl="1" indent="0">
              <a:buNone/>
            </a:pPr>
            <a:r>
              <a:rPr lang="en-US" dirty="0"/>
              <a:t>Contact: Ralph Johnson - </a:t>
            </a:r>
            <a:r>
              <a:rPr lang="en-US" dirty="0" err="1"/>
              <a:t>ralph.johnson@health.qld.gov.au</a:t>
            </a:r>
            <a:r>
              <a:rPr lang="en-US" dirty="0"/>
              <a:t> </a:t>
            </a:r>
            <a:endParaRPr lang="en-US" dirty="0" smtClean="0"/>
          </a:p>
          <a:p>
            <a:pPr marL="457200" lvl="1" indent="0">
              <a:buNone/>
            </a:pPr>
            <a:endParaRPr lang="en-US" dirty="0"/>
          </a:p>
          <a:p>
            <a:pPr lvl="0" fontAlgn="base"/>
            <a:r>
              <a:rPr lang="en-US" dirty="0"/>
              <a:t>Townsville. </a:t>
            </a:r>
          </a:p>
          <a:p>
            <a:pPr marL="0" indent="0">
              <a:buNone/>
            </a:pPr>
            <a:r>
              <a:rPr lang="en-US" dirty="0" smtClean="0"/>
              <a:t>	Contact</a:t>
            </a:r>
            <a:r>
              <a:rPr lang="en-US" dirty="0"/>
              <a:t>: </a:t>
            </a:r>
            <a:r>
              <a:rPr lang="en-US" dirty="0">
                <a:hlinkClick r:id="rId3"/>
              </a:rPr>
              <a:t>Dianne.salvatore@</a:t>
            </a:r>
            <a:r>
              <a:rPr lang="en-US" dirty="0" smtClean="0">
                <a:hlinkClick r:id="rId3"/>
              </a:rPr>
              <a:t>health.qld.gov.au</a:t>
            </a:r>
            <a:endParaRPr lang="en-US" dirty="0" smtClean="0"/>
          </a:p>
          <a:p>
            <a:pPr marL="0" indent="0">
              <a:buNone/>
            </a:pPr>
            <a:endParaRPr lang="en-US" dirty="0"/>
          </a:p>
          <a:p>
            <a:pPr lvl="0" fontAlgn="base"/>
            <a:r>
              <a:rPr lang="en-US" dirty="0"/>
              <a:t>New South Wales (Mater Private System). Places Projected: 5 </a:t>
            </a:r>
            <a:endParaRPr lang="en-US" dirty="0" smtClean="0"/>
          </a:p>
          <a:p>
            <a:pPr lvl="0" fontAlgn="base"/>
            <a:endParaRPr lang="en-US" dirty="0"/>
          </a:p>
          <a:p>
            <a:pPr lvl="0" fontAlgn="base"/>
            <a:r>
              <a:rPr lang="en-US" dirty="0"/>
              <a:t>Western Australia. Places Projected: 10</a:t>
            </a:r>
          </a:p>
          <a:p>
            <a:pPr marL="0" indent="0">
              <a:buNone/>
            </a:pPr>
            <a:r>
              <a:rPr lang="en-US" dirty="0" smtClean="0"/>
              <a:t>			</a:t>
            </a:r>
            <a:r>
              <a:rPr lang="en-US" b="1" dirty="0" smtClean="0"/>
              <a:t>Hospitals for CMI 2016 have not been finalized yet </a:t>
            </a:r>
            <a:endParaRPr lang="en-US" b="1" dirty="0"/>
          </a:p>
          <a:p>
            <a:pPr marL="0" indent="0">
              <a:buNone/>
            </a:pPr>
            <a:endParaRPr lang="en-US" dirty="0"/>
          </a:p>
        </p:txBody>
      </p:sp>
    </p:spTree>
    <p:extLst>
      <p:ext uri="{BB962C8B-B14F-4D97-AF65-F5344CB8AC3E}">
        <p14:creationId xmlns:p14="http://schemas.microsoft.com/office/powerpoint/2010/main" val="2084227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a:xfrm>
            <a:off x="0" y="1218630"/>
            <a:ext cx="9144000" cy="5639370"/>
          </a:xfrm>
        </p:spPr>
        <p:txBody>
          <a:bodyPr>
            <a:normAutofit fontScale="77500" lnSpcReduction="20000"/>
          </a:bodyPr>
          <a:lstStyle/>
          <a:p>
            <a:pPr lvl="0" fontAlgn="base"/>
            <a:r>
              <a:rPr lang="en-US" dirty="0"/>
              <a:t>Participating hospitals: Mater systems in Bundaberg, Townsville, Mackay and </a:t>
            </a:r>
            <a:r>
              <a:rPr lang="en-US" dirty="0" err="1"/>
              <a:t>Greenslopes</a:t>
            </a:r>
            <a:r>
              <a:rPr lang="en-US" dirty="0"/>
              <a:t> Private Hospital (Brisbane) under Ramsay Health</a:t>
            </a:r>
            <a:r>
              <a:rPr lang="en-US" dirty="0" smtClean="0"/>
              <a:t>.</a:t>
            </a:r>
          </a:p>
          <a:p>
            <a:pPr marL="0" lvl="0" indent="0" fontAlgn="base">
              <a:buNone/>
            </a:pPr>
            <a:endParaRPr lang="en-US" dirty="0"/>
          </a:p>
          <a:p>
            <a:pPr lvl="0" fontAlgn="base"/>
            <a:r>
              <a:rPr lang="en-US" dirty="0"/>
              <a:t>The majority went to </a:t>
            </a:r>
            <a:r>
              <a:rPr lang="en-US" dirty="0" err="1"/>
              <a:t>Greenslopes</a:t>
            </a:r>
            <a:r>
              <a:rPr lang="en-US" dirty="0"/>
              <a:t> - but all interns at </a:t>
            </a:r>
            <a:r>
              <a:rPr lang="en-US" dirty="0" err="1"/>
              <a:t>Greenslopes</a:t>
            </a:r>
            <a:r>
              <a:rPr lang="en-US" dirty="0"/>
              <a:t> rotated between </a:t>
            </a:r>
            <a:r>
              <a:rPr lang="en-US" dirty="0" err="1"/>
              <a:t>Greenslopes</a:t>
            </a:r>
            <a:r>
              <a:rPr lang="en-US" dirty="0"/>
              <a:t> and other rural/regional hospitals</a:t>
            </a:r>
            <a:r>
              <a:rPr lang="en-US" dirty="0" smtClean="0"/>
              <a:t>.</a:t>
            </a:r>
          </a:p>
          <a:p>
            <a:pPr marL="0" lvl="0" indent="0" fontAlgn="base">
              <a:buNone/>
            </a:pPr>
            <a:endParaRPr lang="en-US" dirty="0"/>
          </a:p>
          <a:p>
            <a:pPr lvl="0" fontAlgn="base"/>
            <a:r>
              <a:rPr lang="en-US" dirty="0"/>
              <a:t>Most were UQ international students, while a small number were JCU and NSW grads</a:t>
            </a:r>
            <a:r>
              <a:rPr lang="en-US" dirty="0" smtClean="0"/>
              <a:t>.</a:t>
            </a:r>
          </a:p>
          <a:p>
            <a:pPr lvl="0" fontAlgn="base"/>
            <a:endParaRPr lang="en-US" dirty="0" smtClean="0"/>
          </a:p>
          <a:p>
            <a:pPr lvl="0" fontAlgn="base"/>
            <a:r>
              <a:rPr lang="en-US" dirty="0" smtClean="0"/>
              <a:t>4 </a:t>
            </a:r>
            <a:r>
              <a:rPr lang="en-US" dirty="0"/>
              <a:t>of us were from University of </a:t>
            </a:r>
            <a:r>
              <a:rPr lang="en-US" dirty="0" smtClean="0"/>
              <a:t>Melbourne</a:t>
            </a:r>
          </a:p>
          <a:p>
            <a:pPr lvl="0" fontAlgn="base"/>
            <a:endParaRPr lang="en-US" dirty="0"/>
          </a:p>
          <a:p>
            <a:pPr lvl="0" fontAlgn="base"/>
            <a:r>
              <a:rPr lang="en-US" dirty="0"/>
              <a:t>Offers may come in as late as December, so try not to panic - and keep in touch with participating hospitals (just not excessively).</a:t>
            </a:r>
          </a:p>
          <a:p>
            <a:endParaRPr lang="en-US" dirty="0"/>
          </a:p>
        </p:txBody>
      </p:sp>
    </p:spTree>
    <p:extLst>
      <p:ext uri="{BB962C8B-B14F-4D97-AF65-F5344CB8AC3E}">
        <p14:creationId xmlns:p14="http://schemas.microsoft.com/office/powerpoint/2010/main" val="3475694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p:txBody>
          <a:bodyPr>
            <a:normAutofit/>
          </a:bodyPr>
          <a:lstStyle/>
          <a:p>
            <a:pPr lvl="0" fontAlgn="base"/>
            <a:r>
              <a:rPr lang="en-US" dirty="0"/>
              <a:t>There has been some changes in the English language requirements this year. Please check the AHPRA website to see if you meet the requirements and whether you need to write the IELTS: </a:t>
            </a:r>
            <a:r>
              <a:rPr lang="en-US" dirty="0">
                <a:hlinkClick r:id="rId2"/>
              </a:rPr>
              <a:t>http://www.ahpra.gov.au/Registration/Registration-Standards/English-language-</a:t>
            </a:r>
            <a:r>
              <a:rPr lang="en-US" dirty="0" smtClean="0">
                <a:hlinkClick r:id="rId2"/>
              </a:rPr>
              <a:t>skills.aspx</a:t>
            </a:r>
            <a:r>
              <a:rPr lang="en-US" dirty="0" smtClean="0"/>
              <a:t> </a:t>
            </a:r>
            <a:endParaRPr lang="en-US" dirty="0"/>
          </a:p>
          <a:p>
            <a:endParaRPr lang="en-US" dirty="0"/>
          </a:p>
        </p:txBody>
      </p:sp>
    </p:spTree>
    <p:extLst>
      <p:ext uri="{BB962C8B-B14F-4D97-AF65-F5344CB8AC3E}">
        <p14:creationId xmlns:p14="http://schemas.microsoft.com/office/powerpoint/2010/main" val="1604822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CMI at </a:t>
            </a:r>
            <a:r>
              <a:rPr lang="en-US" dirty="0" err="1" smtClean="0"/>
              <a:t>Greenslopes</a:t>
            </a:r>
            <a:r>
              <a:rPr lang="en-US" dirty="0" smtClean="0"/>
              <a:t> Hospital</a:t>
            </a:r>
            <a:endParaRPr lang="en-US" dirty="0"/>
          </a:p>
        </p:txBody>
      </p:sp>
      <p:sp>
        <p:nvSpPr>
          <p:cNvPr id="3" name="Content Placeholder 2"/>
          <p:cNvSpPr>
            <a:spLocks noGrp="1"/>
          </p:cNvSpPr>
          <p:nvPr>
            <p:ph idx="1"/>
          </p:nvPr>
        </p:nvSpPr>
        <p:spPr>
          <a:xfrm>
            <a:off x="256585" y="1417638"/>
            <a:ext cx="8672526" cy="5252757"/>
          </a:xfrm>
        </p:spPr>
        <p:txBody>
          <a:bodyPr>
            <a:normAutofit/>
          </a:bodyPr>
          <a:lstStyle/>
          <a:p>
            <a:r>
              <a:rPr lang="en-US" dirty="0"/>
              <a:t>Is it considered a “metropolitan internship”? NO! </a:t>
            </a:r>
            <a:endParaRPr lang="en-US" dirty="0" smtClean="0"/>
          </a:p>
          <a:p>
            <a:pPr lvl="1"/>
            <a:r>
              <a:rPr lang="en-US" dirty="0" smtClean="0"/>
              <a:t>Do have the chance to do one </a:t>
            </a:r>
            <a:r>
              <a:rPr lang="en-US" dirty="0"/>
              <a:t>rotation at </a:t>
            </a:r>
            <a:r>
              <a:rPr lang="en-US" dirty="0" err="1"/>
              <a:t>Greenslopes</a:t>
            </a:r>
            <a:r>
              <a:rPr lang="en-US" dirty="0"/>
              <a:t> Private Hospital in Brisbane, your other rotations will be at rural or remote hospitals. This is to fulfill your 48 weeks return of service within the five years of commencing </a:t>
            </a:r>
            <a:endParaRPr lang="en-US" dirty="0" smtClean="0"/>
          </a:p>
          <a:p>
            <a:pPr lvl="1"/>
            <a:r>
              <a:rPr lang="en-US" dirty="0"/>
              <a:t>interns usually have 1-2 rotations at </a:t>
            </a:r>
            <a:r>
              <a:rPr lang="en-US" dirty="0" err="1"/>
              <a:t>Greenslopes</a:t>
            </a:r>
            <a:r>
              <a:rPr lang="en-US" dirty="0"/>
              <a:t> or Wesley, and 3-4 rotations in rural / remote </a:t>
            </a:r>
            <a:r>
              <a:rPr lang="en-US" dirty="0" smtClean="0"/>
              <a:t>hospitals</a:t>
            </a:r>
          </a:p>
          <a:p>
            <a:pPr lvl="1"/>
            <a:r>
              <a:rPr lang="en-US" dirty="0" smtClean="0">
                <a:effectLst/>
              </a:rPr>
              <a:t>But they do accommodate  </a:t>
            </a:r>
            <a:endParaRPr lang="en-US" dirty="0"/>
          </a:p>
        </p:txBody>
      </p:sp>
    </p:spTree>
    <p:extLst>
      <p:ext uri="{BB962C8B-B14F-4D97-AF65-F5344CB8AC3E}">
        <p14:creationId xmlns:p14="http://schemas.microsoft.com/office/powerpoint/2010/main" val="4006387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729" y="1334079"/>
            <a:ext cx="8698185" cy="5349143"/>
          </a:xfrm>
        </p:spPr>
        <p:txBody>
          <a:bodyPr/>
          <a:lstStyle/>
          <a:p>
            <a:pPr lvl="0"/>
            <a:r>
              <a:rPr lang="en-US" dirty="0" smtClean="0"/>
              <a:t>Positives of going rural: </a:t>
            </a:r>
          </a:p>
          <a:p>
            <a:pPr lvl="2">
              <a:buFontTx/>
              <a:buChar char="-"/>
            </a:pPr>
            <a:r>
              <a:rPr lang="en-US" dirty="0" smtClean="0"/>
              <a:t>Accommodation and travel expenses covered </a:t>
            </a:r>
          </a:p>
          <a:p>
            <a:pPr lvl="2">
              <a:buFontTx/>
              <a:buChar char="-"/>
            </a:pPr>
            <a:r>
              <a:rPr lang="tr-TR" dirty="0" smtClean="0"/>
              <a:t>Y</a:t>
            </a:r>
            <a:r>
              <a:rPr lang="en-US" dirty="0" err="1" smtClean="0"/>
              <a:t>ou</a:t>
            </a:r>
            <a:r>
              <a:rPr lang="en-US" dirty="0" smtClean="0"/>
              <a:t> can state a preference for specialty and location </a:t>
            </a:r>
          </a:p>
          <a:p>
            <a:pPr lvl="2">
              <a:buFontTx/>
              <a:buChar char="-"/>
            </a:pPr>
            <a:r>
              <a:rPr lang="en-US" dirty="0" smtClean="0"/>
              <a:t>High quality training </a:t>
            </a:r>
          </a:p>
          <a:p>
            <a:pPr lvl="2">
              <a:buFontTx/>
              <a:buChar char="-"/>
            </a:pPr>
            <a:r>
              <a:rPr lang="en-US" dirty="0" smtClean="0"/>
              <a:t>Many consultants at </a:t>
            </a:r>
            <a:r>
              <a:rPr lang="en-US" dirty="0" err="1" smtClean="0"/>
              <a:t>Greenslopes</a:t>
            </a:r>
            <a:r>
              <a:rPr lang="en-US" dirty="0" smtClean="0"/>
              <a:t> teach at large Brisbane public hospitals </a:t>
            </a:r>
          </a:p>
          <a:p>
            <a:pPr lvl="2">
              <a:buFontTx/>
              <a:buChar char="-"/>
            </a:pPr>
            <a:r>
              <a:rPr lang="en-US" dirty="0" smtClean="0"/>
              <a:t>Current Dean of Medicine at UQ is at </a:t>
            </a:r>
            <a:r>
              <a:rPr lang="en-US" dirty="0" err="1" smtClean="0"/>
              <a:t>Greenslope</a:t>
            </a:r>
            <a:r>
              <a:rPr lang="en-US" dirty="0" smtClean="0"/>
              <a:t> </a:t>
            </a:r>
          </a:p>
          <a:p>
            <a:pPr lvl="2">
              <a:buFontTx/>
              <a:buChar char="-"/>
            </a:pPr>
            <a:r>
              <a:rPr lang="en-US" dirty="0" smtClean="0"/>
              <a:t>It is possible to renew a contract there as JHO and SHO</a:t>
            </a:r>
          </a:p>
          <a:p>
            <a:r>
              <a:rPr lang="en-US" dirty="0" smtClean="0"/>
              <a:t>Negatives </a:t>
            </a:r>
          </a:p>
          <a:p>
            <a:pPr lvl="2">
              <a:buFontTx/>
              <a:buChar char="-"/>
            </a:pPr>
            <a:r>
              <a:rPr lang="en-US" dirty="0" smtClean="0"/>
              <a:t>Moving around every 10 weeks </a:t>
            </a:r>
          </a:p>
          <a:p>
            <a:pPr lvl="2">
              <a:buFontTx/>
              <a:buChar char="-"/>
            </a:pPr>
            <a:r>
              <a:rPr lang="en-US" dirty="0" smtClean="0"/>
              <a:t>Less busy than a public hospital if you enjoy being busy </a:t>
            </a:r>
          </a:p>
        </p:txBody>
      </p:sp>
      <p:sp>
        <p:nvSpPr>
          <p:cNvPr id="6" name="TextBox 5"/>
          <p:cNvSpPr txBox="1"/>
          <p:nvPr/>
        </p:nvSpPr>
        <p:spPr>
          <a:xfrm>
            <a:off x="1090481" y="436250"/>
            <a:ext cx="7030392" cy="769441"/>
          </a:xfrm>
          <a:prstGeom prst="rect">
            <a:avLst/>
          </a:prstGeom>
          <a:noFill/>
        </p:spPr>
        <p:txBody>
          <a:bodyPr wrap="square" rtlCol="0">
            <a:spAutoFit/>
          </a:bodyPr>
          <a:lstStyle/>
          <a:p>
            <a:r>
              <a:rPr lang="en-US" sz="4400" dirty="0" smtClean="0"/>
              <a:t>CMI at </a:t>
            </a:r>
            <a:r>
              <a:rPr lang="en-US" sz="4400" dirty="0" err="1" smtClean="0"/>
              <a:t>Greenslopes</a:t>
            </a:r>
            <a:r>
              <a:rPr lang="en-US" sz="4400" dirty="0" smtClean="0"/>
              <a:t> Hospital</a:t>
            </a:r>
            <a:endParaRPr lang="en-US" sz="4400" dirty="0"/>
          </a:p>
        </p:txBody>
      </p:sp>
    </p:spTree>
    <p:extLst>
      <p:ext uri="{BB962C8B-B14F-4D97-AF65-F5344CB8AC3E}">
        <p14:creationId xmlns:p14="http://schemas.microsoft.com/office/powerpoint/2010/main" val="2753561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74752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31901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get an offer</a:t>
            </a:r>
            <a:endParaRPr lang="en-US" dirty="0"/>
          </a:p>
        </p:txBody>
      </p:sp>
      <p:sp>
        <p:nvSpPr>
          <p:cNvPr id="3" name="Content Placeholder 2"/>
          <p:cNvSpPr>
            <a:spLocks noGrp="1"/>
          </p:cNvSpPr>
          <p:nvPr>
            <p:ph idx="1"/>
          </p:nvPr>
        </p:nvSpPr>
        <p:spPr>
          <a:xfrm>
            <a:off x="192438" y="1231458"/>
            <a:ext cx="8813647" cy="5490248"/>
          </a:xfrm>
        </p:spPr>
        <p:txBody>
          <a:bodyPr/>
          <a:lstStyle/>
          <a:p>
            <a:r>
              <a:rPr lang="en-US" dirty="0" smtClean="0"/>
              <a:t>Ramsay </a:t>
            </a:r>
            <a:r>
              <a:rPr lang="en-US" dirty="0"/>
              <a:t>Health (</a:t>
            </a:r>
            <a:r>
              <a:rPr lang="en-US" dirty="0" err="1"/>
              <a:t>Greenslopes</a:t>
            </a:r>
            <a:r>
              <a:rPr lang="en-US" dirty="0"/>
              <a:t>) will try to allocate students to hospitals they </a:t>
            </a:r>
            <a:r>
              <a:rPr lang="en-US" dirty="0" err="1" smtClean="0"/>
              <a:t>preferenced</a:t>
            </a:r>
            <a:endParaRPr lang="en-US" dirty="0" smtClean="0"/>
          </a:p>
          <a:p>
            <a:pPr lvl="0"/>
            <a:r>
              <a:rPr lang="en-US" dirty="0"/>
              <a:t>Make sure you respond </a:t>
            </a:r>
            <a:r>
              <a:rPr lang="en-US" dirty="0" err="1"/>
              <a:t>asap</a:t>
            </a:r>
            <a:r>
              <a:rPr lang="en-US" dirty="0"/>
              <a:t>, and if you need to decline - let them know </a:t>
            </a:r>
            <a:r>
              <a:rPr lang="en-US" dirty="0" err="1"/>
              <a:t>asap</a:t>
            </a:r>
            <a:r>
              <a:rPr lang="en-US" dirty="0"/>
              <a:t>.</a:t>
            </a:r>
          </a:p>
          <a:p>
            <a:r>
              <a:rPr lang="en-US" dirty="0"/>
              <a:t>Occasionally, students get both a state and </a:t>
            </a:r>
            <a:r>
              <a:rPr lang="en-US" dirty="0" smtClean="0"/>
              <a:t>CMI </a:t>
            </a:r>
            <a:r>
              <a:rPr lang="en-US" dirty="0"/>
              <a:t>offer</a:t>
            </a:r>
            <a:r>
              <a:rPr lang="en-US" dirty="0" smtClean="0">
                <a:effectLst/>
              </a:rPr>
              <a:t> (around October) – speak to CMI organizers if this happens</a:t>
            </a:r>
          </a:p>
          <a:p>
            <a:r>
              <a:rPr lang="en-US" dirty="0" smtClean="0"/>
              <a:t>If you accent an offer, you may be removed from the state internship candidate pools</a:t>
            </a:r>
          </a:p>
          <a:p>
            <a:r>
              <a:rPr lang="en-US" dirty="0" smtClean="0"/>
              <a:t>Be professional and committed if you accept</a:t>
            </a:r>
            <a:endParaRPr lang="en-US" dirty="0"/>
          </a:p>
        </p:txBody>
      </p:sp>
    </p:spTree>
    <p:extLst>
      <p:ext uri="{BB962C8B-B14F-4D97-AF65-F5344CB8AC3E}">
        <p14:creationId xmlns:p14="http://schemas.microsoft.com/office/powerpoint/2010/main" val="1365115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Payback Clause</a:t>
            </a:r>
            <a:endParaRPr lang="en-US" dirty="0"/>
          </a:p>
        </p:txBody>
      </p:sp>
      <p:sp>
        <p:nvSpPr>
          <p:cNvPr id="3" name="Content Placeholder 2"/>
          <p:cNvSpPr>
            <a:spLocks noGrp="1"/>
          </p:cNvSpPr>
          <p:nvPr>
            <p:ph idx="1"/>
          </p:nvPr>
        </p:nvSpPr>
        <p:spPr>
          <a:xfrm>
            <a:off x="457199" y="1600200"/>
            <a:ext cx="8446253" cy="4525963"/>
          </a:xfrm>
        </p:spPr>
        <p:txBody>
          <a:bodyPr/>
          <a:lstStyle/>
          <a:p>
            <a:pPr lvl="0"/>
            <a:r>
              <a:rPr lang="en-US" dirty="0"/>
              <a:t>When you receive an offer, </a:t>
            </a:r>
            <a:r>
              <a:rPr lang="en-US" dirty="0" smtClean="0"/>
              <a:t>have </a:t>
            </a:r>
            <a:r>
              <a:rPr lang="en-US" dirty="0"/>
              <a:t>to sign an agreement to stay the full </a:t>
            </a:r>
            <a:r>
              <a:rPr lang="en-US" dirty="0" smtClean="0"/>
              <a:t>year</a:t>
            </a:r>
            <a:r>
              <a:rPr lang="en-US" dirty="0"/>
              <a:t>. </a:t>
            </a:r>
            <a:endParaRPr lang="en-US" dirty="0" smtClean="0"/>
          </a:p>
          <a:p>
            <a:pPr lvl="0"/>
            <a:r>
              <a:rPr lang="en-US" dirty="0" smtClean="0"/>
              <a:t>If </a:t>
            </a:r>
            <a:r>
              <a:rPr lang="en-US" dirty="0"/>
              <a:t>you choose to leave </a:t>
            </a:r>
            <a:r>
              <a:rPr lang="en-US" dirty="0" smtClean="0"/>
              <a:t>prior </a:t>
            </a:r>
            <a:r>
              <a:rPr lang="en-US" dirty="0"/>
              <a:t>to fulfilling the requirement, you will face fines or VISA </a:t>
            </a:r>
            <a:r>
              <a:rPr lang="en-US" dirty="0" smtClean="0"/>
              <a:t>issues</a:t>
            </a:r>
          </a:p>
          <a:p>
            <a:pPr lvl="0"/>
            <a:r>
              <a:rPr lang="en-US" dirty="0"/>
              <a:t>The federal government can charge around $150 000</a:t>
            </a:r>
            <a:r>
              <a:rPr lang="en-US" dirty="0" smtClean="0">
                <a:effectLst/>
              </a:rPr>
              <a:t> </a:t>
            </a:r>
            <a:endParaRPr lang="en-US" dirty="0"/>
          </a:p>
          <a:p>
            <a:endParaRPr lang="en-US" dirty="0"/>
          </a:p>
        </p:txBody>
      </p:sp>
    </p:spTree>
    <p:extLst>
      <p:ext uri="{BB962C8B-B14F-4D97-AF65-F5344CB8AC3E}">
        <p14:creationId xmlns:p14="http://schemas.microsoft.com/office/powerpoint/2010/main" val="2111320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not take CMI</a:t>
            </a:r>
            <a:endParaRPr lang="en-US" dirty="0"/>
          </a:p>
        </p:txBody>
      </p:sp>
      <p:sp>
        <p:nvSpPr>
          <p:cNvPr id="3" name="Content Placeholder 2"/>
          <p:cNvSpPr>
            <a:spLocks noGrp="1"/>
          </p:cNvSpPr>
          <p:nvPr>
            <p:ph idx="1"/>
          </p:nvPr>
        </p:nvSpPr>
        <p:spPr>
          <a:xfrm>
            <a:off x="295071" y="1308424"/>
            <a:ext cx="8634039" cy="5549576"/>
          </a:xfrm>
        </p:spPr>
        <p:txBody>
          <a:bodyPr>
            <a:normAutofit fontScale="85000" lnSpcReduction="10000"/>
          </a:bodyPr>
          <a:lstStyle/>
          <a:p>
            <a:pPr lvl="0" fontAlgn="base"/>
            <a:r>
              <a:rPr lang="en-US" dirty="0"/>
              <a:t>The rural/remote factor</a:t>
            </a:r>
            <a:endParaRPr lang="en-US" sz="3600" dirty="0"/>
          </a:p>
          <a:p>
            <a:pPr lvl="0" fontAlgn="base"/>
            <a:r>
              <a:rPr lang="en-US" dirty="0"/>
              <a:t>If doing internship at </a:t>
            </a:r>
            <a:r>
              <a:rPr lang="en-US" dirty="0" err="1"/>
              <a:t>Greenslopes</a:t>
            </a:r>
            <a:r>
              <a:rPr lang="en-US" dirty="0"/>
              <a:t> -</a:t>
            </a:r>
            <a:endParaRPr lang="en-US" sz="3600" dirty="0"/>
          </a:p>
          <a:p>
            <a:pPr lvl="1" fontAlgn="base"/>
            <a:r>
              <a:rPr lang="en-US" dirty="0"/>
              <a:t>potential of moving around a lot </a:t>
            </a:r>
            <a:endParaRPr lang="en-US" sz="3200" dirty="0"/>
          </a:p>
          <a:p>
            <a:pPr lvl="2" fontAlgn="base"/>
            <a:r>
              <a:rPr lang="en-US" dirty="0"/>
              <a:t>While true, accommodations are covered while you are travelling</a:t>
            </a:r>
            <a:endParaRPr lang="en-US" sz="2800" dirty="0"/>
          </a:p>
          <a:p>
            <a:pPr lvl="1" fontAlgn="base"/>
            <a:r>
              <a:rPr lang="en-US" dirty="0"/>
              <a:t>lingering return of service commitments </a:t>
            </a:r>
            <a:endParaRPr lang="en-US" sz="3200" dirty="0"/>
          </a:p>
          <a:p>
            <a:pPr lvl="2" fontAlgn="base"/>
            <a:r>
              <a:rPr lang="en-US" dirty="0"/>
              <a:t>You’re given 5 years to complete return of service of 48 weeks (approximately a year) intern year included</a:t>
            </a:r>
            <a:endParaRPr lang="en-US" sz="2800" dirty="0"/>
          </a:p>
          <a:p>
            <a:pPr lvl="2" fontAlgn="base"/>
            <a:r>
              <a:rPr lang="en-US" dirty="0"/>
              <a:t>Once you’re a registrar, unless you’re a GP registrar, all hospital based registrars are required to rotate through regional and rural hospitals regardless of whether they are domestic or international, this means you have many opportunities to finish off return of service</a:t>
            </a:r>
            <a:endParaRPr lang="en-US" sz="2800" dirty="0"/>
          </a:p>
          <a:p>
            <a:pPr lvl="2" fontAlgn="base"/>
            <a:r>
              <a:rPr lang="en-US" dirty="0"/>
              <a:t>It’s only really a problem if you chose to return home immediately after the intern year if you’ve been primarily metropolitan based.</a:t>
            </a:r>
            <a:endParaRPr lang="en-US" sz="2800" dirty="0"/>
          </a:p>
          <a:p>
            <a:r>
              <a:rPr lang="en-US" dirty="0"/>
              <a:t>The payback clause of around $150 000</a:t>
            </a:r>
            <a:br>
              <a:rPr lang="en-US" dirty="0"/>
            </a:br>
            <a:endParaRPr lang="en-US" dirty="0"/>
          </a:p>
        </p:txBody>
      </p:sp>
    </p:spTree>
    <p:extLst>
      <p:ext uri="{BB962C8B-B14F-4D97-AF65-F5344CB8AC3E}">
        <p14:creationId xmlns:p14="http://schemas.microsoft.com/office/powerpoint/2010/main" val="905660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60217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CMI</a:t>
            </a:r>
            <a:endParaRPr lang="en-US" dirty="0"/>
          </a:p>
        </p:txBody>
      </p:sp>
      <p:sp>
        <p:nvSpPr>
          <p:cNvPr id="3" name="Content Placeholder 2"/>
          <p:cNvSpPr>
            <a:spLocks noGrp="1"/>
          </p:cNvSpPr>
          <p:nvPr>
            <p:ph idx="1"/>
          </p:nvPr>
        </p:nvSpPr>
        <p:spPr>
          <a:xfrm>
            <a:off x="320730" y="1308424"/>
            <a:ext cx="8621210" cy="5349143"/>
          </a:xfrm>
        </p:spPr>
        <p:txBody>
          <a:bodyPr>
            <a:normAutofit fontScale="92500"/>
          </a:bodyPr>
          <a:lstStyle/>
          <a:p>
            <a:pPr lvl="0" fontAlgn="base"/>
            <a:r>
              <a:rPr lang="en-US" dirty="0"/>
              <a:t>For students in the graduating classes in the years below 2015 - </a:t>
            </a:r>
            <a:r>
              <a:rPr lang="en-US" dirty="0" smtClean="0"/>
              <a:t>CMI </a:t>
            </a:r>
            <a:r>
              <a:rPr lang="en-US" dirty="0"/>
              <a:t>program is not a guarantee.</a:t>
            </a:r>
          </a:p>
          <a:p>
            <a:pPr lvl="0" fontAlgn="base"/>
            <a:r>
              <a:rPr lang="en-US" dirty="0"/>
              <a:t>It was a promise that the government would set aside $40 million dollars for a period of 4 years, expecting to spend up to $10 million on eligible applicants, up to approximately 80 interns a year</a:t>
            </a:r>
            <a:r>
              <a:rPr lang="en-US" dirty="0" smtClean="0"/>
              <a:t>.</a:t>
            </a:r>
            <a:endParaRPr lang="en-US" dirty="0"/>
          </a:p>
          <a:p>
            <a:pPr lvl="0" fontAlgn="base"/>
            <a:r>
              <a:rPr lang="en-US" dirty="0"/>
              <a:t>It requires a concerted effort to ensure the return of the CMI each year and the professionalism of international students and interns involved in the program each year, and this speaks louder than what any advocacy group can say.</a:t>
            </a:r>
          </a:p>
          <a:p>
            <a:endParaRPr lang="en-US" dirty="0"/>
          </a:p>
        </p:txBody>
      </p:sp>
    </p:spTree>
    <p:extLst>
      <p:ext uri="{BB962C8B-B14F-4D97-AF65-F5344CB8AC3E}">
        <p14:creationId xmlns:p14="http://schemas.microsoft.com/office/powerpoint/2010/main" val="3361094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43557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0478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457200" y="1257113"/>
            <a:ext cx="8394936" cy="5336315"/>
          </a:xfrm>
        </p:spPr>
        <p:txBody>
          <a:bodyPr>
            <a:normAutofit/>
          </a:bodyPr>
          <a:lstStyle/>
          <a:p>
            <a:r>
              <a:rPr lang="en-US" dirty="0"/>
              <a:t>2013, the Federal Government pledged $40 Million into </a:t>
            </a:r>
            <a:r>
              <a:rPr lang="en-US" dirty="0" smtClean="0"/>
              <a:t>CMI</a:t>
            </a:r>
          </a:p>
          <a:p>
            <a:r>
              <a:rPr lang="en-US" dirty="0" smtClean="0"/>
              <a:t>Internships </a:t>
            </a:r>
            <a:r>
              <a:rPr lang="en-US" dirty="0"/>
              <a:t>of last resort for full-fee paying international students with strong ties to Australia and are willing to serve rural and remote communities</a:t>
            </a:r>
            <a:r>
              <a:rPr lang="en-US" dirty="0" smtClean="0">
                <a:effectLst/>
              </a:rPr>
              <a:t> </a:t>
            </a:r>
          </a:p>
          <a:p>
            <a:r>
              <a:rPr lang="en-US" dirty="0" smtClean="0"/>
              <a:t>Positions </a:t>
            </a:r>
            <a:r>
              <a:rPr lang="en-US" dirty="0"/>
              <a:t>are released after state internship applications close and an audit is conducted to ascertain how many international students are still awaiting offers by August of each year. </a:t>
            </a:r>
          </a:p>
          <a:p>
            <a:endParaRPr lang="en-US" dirty="0"/>
          </a:p>
        </p:txBody>
      </p:sp>
    </p:spTree>
    <p:extLst>
      <p:ext uri="{BB962C8B-B14F-4D97-AF65-F5344CB8AC3E}">
        <p14:creationId xmlns:p14="http://schemas.microsoft.com/office/powerpoint/2010/main" val="828493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295071" y="1218630"/>
            <a:ext cx="8698186" cy="5477421"/>
          </a:xfrm>
        </p:spPr>
        <p:txBody>
          <a:bodyPr>
            <a:normAutofit/>
          </a:bodyPr>
          <a:lstStyle/>
          <a:p>
            <a:r>
              <a:rPr lang="en-US" dirty="0" smtClean="0"/>
              <a:t>Roughly 80 </a:t>
            </a:r>
            <a:r>
              <a:rPr lang="en-US" dirty="0"/>
              <a:t>to 90 international students accept CMI offers each year, mainly in Queensland, but also in New South Wales and Western Australia</a:t>
            </a:r>
            <a:r>
              <a:rPr lang="en-US" dirty="0" smtClean="0">
                <a:effectLst/>
              </a:rPr>
              <a:t> </a:t>
            </a:r>
          </a:p>
          <a:p>
            <a:r>
              <a:rPr lang="en-US" dirty="0"/>
              <a:t>Training </a:t>
            </a:r>
            <a:r>
              <a:rPr lang="en-US" dirty="0" smtClean="0"/>
              <a:t>takes </a:t>
            </a:r>
            <a:r>
              <a:rPr lang="en-US" dirty="0"/>
              <a:t>place in public rural, regional or metropolitan private hospital system</a:t>
            </a:r>
            <a:r>
              <a:rPr lang="en-US" dirty="0" smtClean="0">
                <a:effectLst/>
              </a:rPr>
              <a:t> </a:t>
            </a:r>
          </a:p>
          <a:p>
            <a:r>
              <a:rPr lang="en-US" dirty="0"/>
              <a:t>All positions carry a</a:t>
            </a:r>
            <a:r>
              <a:rPr lang="en-US" b="1" dirty="0"/>
              <a:t> 48 week return of service </a:t>
            </a:r>
            <a:r>
              <a:rPr lang="en-US" dirty="0"/>
              <a:t>clause in a rural or remote setting which is to be completed </a:t>
            </a:r>
            <a:r>
              <a:rPr lang="en-US" b="1" dirty="0"/>
              <a:t>within five years of commencing internship</a:t>
            </a:r>
            <a:r>
              <a:rPr lang="en-US" dirty="0" smtClean="0">
                <a:effectLst/>
              </a:rPr>
              <a:t> </a:t>
            </a:r>
          </a:p>
          <a:p>
            <a:pPr lvl="1"/>
            <a:r>
              <a:rPr lang="en-US" dirty="0" smtClean="0"/>
              <a:t>Can be completed during internship year</a:t>
            </a:r>
            <a:endParaRPr lang="en-US" dirty="0"/>
          </a:p>
        </p:txBody>
      </p:sp>
    </p:spTree>
    <p:extLst>
      <p:ext uri="{BB962C8B-B14F-4D97-AF65-F5344CB8AC3E}">
        <p14:creationId xmlns:p14="http://schemas.microsoft.com/office/powerpoint/2010/main" val="3022572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i="1" dirty="0" smtClean="0"/>
              <a:t>Anyone who breaks contract or is unable to complete their intern year will be subject to fines according to the </a:t>
            </a:r>
            <a:r>
              <a:rPr lang="en-US" b="1" i="1" dirty="0" smtClean="0"/>
              <a:t>payback clause</a:t>
            </a:r>
            <a:r>
              <a:rPr lang="en-US" i="1" dirty="0" smtClean="0"/>
              <a:t> of around $150 000, which covers the cost of the intern’s salary, recruitment, training costs and/or any other hospital costs. </a:t>
            </a:r>
          </a:p>
          <a:p>
            <a:endParaRPr lang="en-US" dirty="0"/>
          </a:p>
        </p:txBody>
      </p:sp>
    </p:spTree>
    <p:extLst>
      <p:ext uri="{BB962C8B-B14F-4D97-AF65-F5344CB8AC3E}">
        <p14:creationId xmlns:p14="http://schemas.microsoft.com/office/powerpoint/2010/main" val="3219196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a:xfrm>
            <a:off x="153950" y="1231458"/>
            <a:ext cx="8852136" cy="5626542"/>
          </a:xfrm>
        </p:spPr>
        <p:txBody>
          <a:bodyPr>
            <a:normAutofit lnSpcReduction="10000"/>
          </a:bodyPr>
          <a:lstStyle/>
          <a:p>
            <a:pPr marL="0" indent="0">
              <a:buNone/>
            </a:pPr>
            <a:r>
              <a:rPr lang="en-US" dirty="0" smtClean="0"/>
              <a:t>Applicant must be:</a:t>
            </a:r>
          </a:p>
          <a:p>
            <a:pPr>
              <a:buFontTx/>
              <a:buChar char="-"/>
            </a:pPr>
            <a:r>
              <a:rPr lang="en-US" dirty="0" smtClean="0"/>
              <a:t>full</a:t>
            </a:r>
            <a:r>
              <a:rPr lang="en-US" dirty="0"/>
              <a:t>-fee paying international student completing their medical degree during the current calendar year from an onshore medical school in </a:t>
            </a:r>
            <a:r>
              <a:rPr lang="en-US" dirty="0" smtClean="0"/>
              <a:t>Australia</a:t>
            </a:r>
            <a:endParaRPr lang="en-US" dirty="0"/>
          </a:p>
          <a:p>
            <a:pPr>
              <a:buFontTx/>
              <a:buChar char="-"/>
            </a:pPr>
            <a:r>
              <a:rPr lang="en-US" dirty="0"/>
              <a:t>met the Medical Board of Australia (MBA) English language proficiency </a:t>
            </a:r>
            <a:endParaRPr lang="en-US" dirty="0" smtClean="0"/>
          </a:p>
          <a:p>
            <a:pPr>
              <a:buFontTx/>
              <a:buChar char="-"/>
            </a:pPr>
            <a:r>
              <a:rPr lang="en-US" dirty="0"/>
              <a:t>not be an Australian Citizen</a:t>
            </a:r>
            <a:r>
              <a:rPr lang="en-US" dirty="0" smtClean="0">
                <a:effectLst/>
              </a:rPr>
              <a:t> </a:t>
            </a:r>
          </a:p>
          <a:p>
            <a:pPr lvl="0">
              <a:buFontTx/>
              <a:buChar char="-"/>
            </a:pPr>
            <a:r>
              <a:rPr lang="en-US" dirty="0"/>
              <a:t>commit to obtaining an appropriate visa to work in Australia during the internship year and</a:t>
            </a:r>
          </a:p>
          <a:p>
            <a:pPr>
              <a:buFontTx/>
              <a:buChar char="-"/>
            </a:pPr>
            <a:r>
              <a:rPr lang="en-US" dirty="0"/>
              <a:t>as long as necessary to complete the return of service obligation </a:t>
            </a:r>
          </a:p>
        </p:txBody>
      </p:sp>
    </p:spTree>
    <p:extLst>
      <p:ext uri="{BB962C8B-B14F-4D97-AF65-F5344CB8AC3E}">
        <p14:creationId xmlns:p14="http://schemas.microsoft.com/office/powerpoint/2010/main" val="475129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a:xfrm>
            <a:off x="457200" y="1180148"/>
            <a:ext cx="8229600" cy="4946016"/>
          </a:xfrm>
        </p:spPr>
        <p:txBody>
          <a:bodyPr/>
          <a:lstStyle/>
          <a:p>
            <a:pPr marL="0" indent="0">
              <a:buNone/>
            </a:pPr>
            <a:r>
              <a:rPr lang="en-US" dirty="0" smtClean="0"/>
              <a:t>Applicant not eligible if</a:t>
            </a:r>
          </a:p>
          <a:p>
            <a:pPr lvl="0">
              <a:buFontTx/>
              <a:buChar char="-"/>
            </a:pPr>
            <a:r>
              <a:rPr lang="en-US" dirty="0" smtClean="0"/>
              <a:t>they </a:t>
            </a:r>
            <a:r>
              <a:rPr lang="en-US" dirty="0"/>
              <a:t>have a </a:t>
            </a:r>
            <a:r>
              <a:rPr lang="en-US" dirty="0" smtClean="0"/>
              <a:t>ROS </a:t>
            </a:r>
            <a:r>
              <a:rPr lang="en-US" dirty="0"/>
              <a:t>obligation to a country which has sponsored their university medical </a:t>
            </a:r>
            <a:r>
              <a:rPr lang="en-US" dirty="0" smtClean="0"/>
              <a:t>studies</a:t>
            </a:r>
          </a:p>
          <a:p>
            <a:pPr>
              <a:buFontTx/>
              <a:buChar char="-"/>
            </a:pPr>
            <a:r>
              <a:rPr lang="en-US" dirty="0"/>
              <a:t>they have accepted a state or territory internship place for the next calendar </a:t>
            </a:r>
            <a:r>
              <a:rPr lang="en-US" dirty="0" smtClean="0"/>
              <a:t>year</a:t>
            </a:r>
            <a:endParaRPr lang="en-US" dirty="0"/>
          </a:p>
          <a:p>
            <a:pPr lvl="0">
              <a:buFontTx/>
              <a:buChar char="-"/>
            </a:pPr>
            <a:endParaRPr lang="en-US" dirty="0" smtClean="0"/>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2645948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TotalTime>
  <Words>981</Words>
  <Application>Microsoft Macintosh PowerPoint</Application>
  <PresentationFormat>On-screen Show (4:3)</PresentationFormat>
  <Paragraphs>93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Commonwealth Medical Internships </vt:lpstr>
      <vt:lpstr>PowerPoint Presentation</vt:lpstr>
      <vt:lpstr>PowerPoint Presentation</vt:lpstr>
      <vt:lpstr>PowerPoint Presentation</vt:lpstr>
      <vt:lpstr>Introduction </vt:lpstr>
      <vt:lpstr>Introduction</vt:lpstr>
      <vt:lpstr>PowerPoint Presentation</vt:lpstr>
      <vt:lpstr>Eligibility</vt:lpstr>
      <vt:lpstr>Eligibility</vt:lpstr>
      <vt:lpstr>Hospitals that offer CMI</vt:lpstr>
      <vt:lpstr>Additional information</vt:lpstr>
      <vt:lpstr>Additional information</vt:lpstr>
      <vt:lpstr>CMI at Greenslopes Hospital</vt:lpstr>
      <vt:lpstr>PowerPoint Presentation</vt:lpstr>
      <vt:lpstr>PowerPoint Presentation</vt:lpstr>
      <vt:lpstr>PowerPoint Presentation</vt:lpstr>
      <vt:lpstr>When you get an offer</vt:lpstr>
      <vt:lpstr>The Payback Clause</vt:lpstr>
      <vt:lpstr>Reasons for not take CMI</vt:lpstr>
      <vt:lpstr>Future of CMI</vt:lpstr>
    </vt:vector>
  </TitlesOfParts>
  <Company>Omid Dental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Commonwealth Medical Internships </dc:title>
  <dc:creator>Dana Chemali</dc:creator>
  <cp:lastModifiedBy>Dana Chemali</cp:lastModifiedBy>
  <cp:revision>6</cp:revision>
  <dcterms:created xsi:type="dcterms:W3CDTF">2016-09-12T03:31:19Z</dcterms:created>
  <dcterms:modified xsi:type="dcterms:W3CDTF">2016-09-12T04:00:11Z</dcterms:modified>
</cp:coreProperties>
</file>