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5" r:id="rId4"/>
    <p:sldId id="258" r:id="rId5"/>
    <p:sldId id="266" r:id="rId6"/>
    <p:sldId id="262" r:id="rId7"/>
    <p:sldId id="263" r:id="rId8"/>
    <p:sldId id="268" r:id="rId9"/>
    <p:sldId id="270" r:id="rId10"/>
    <p:sldId id="267" r:id="rId11"/>
    <p:sldId id="269" r:id="rId12"/>
    <p:sldId id="259" r:id="rId13"/>
    <p:sldId id="271" r:id="rId14"/>
    <p:sldId id="260" r:id="rId15"/>
    <p:sldId id="26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80901" autoAdjust="0"/>
  </p:normalViewPr>
  <p:slideViewPr>
    <p:cSldViewPr snapToGrid="0" snapToObjects="1">
      <p:cViewPr varScale="1">
        <p:scale>
          <a:sx n="92" d="100"/>
          <a:sy n="92" d="100"/>
        </p:scale>
        <p:origin x="-2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87AE-F984-D947-B45D-C076365AAFFA}" type="datetimeFigureOut">
              <a:rPr lang="en-US" smtClean="0"/>
              <a:t>15-08-18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9999-A68D-2D42-AE57-74F9FF021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8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E9999-A68D-2D42-AE57-74F9FF021C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07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E9999-A68D-2D42-AE57-74F9FF021C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08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top of being </a:t>
            </a:r>
            <a:r>
              <a:rPr lang="en-US" dirty="0" err="1" smtClean="0"/>
              <a:t>canadian</a:t>
            </a:r>
            <a:r>
              <a:rPr lang="en-US" dirty="0" smtClean="0"/>
              <a:t>, having you medical degree from </a:t>
            </a:r>
            <a:r>
              <a:rPr lang="en-US" dirty="0" err="1" smtClean="0"/>
              <a:t>acredited</a:t>
            </a:r>
            <a:r>
              <a:rPr lang="en-US" baseline="0" dirty="0" smtClean="0"/>
              <a:t> medical school, having completed MCCEE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E9999-A68D-2D42-AE57-74F9FF021C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87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E9999-A68D-2D42-AE57-74F9FF021C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95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are not matched you</a:t>
            </a:r>
            <a:r>
              <a:rPr lang="en-US" baseline="0" dirty="0" smtClean="0"/>
              <a:t> are automatically registered into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iteration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E9999-A68D-2D42-AE57-74F9FF021C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73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dirty="0" err="1" smtClean="0"/>
              <a:t>prometric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centres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australia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Can only retake if you fail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Once you have passed that, you can write the MCCQE and NACOSCE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E9999-A68D-2D42-AE57-74F9FF021C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61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MCCQE 1 not</a:t>
            </a:r>
            <a:r>
              <a:rPr lang="en-US" baseline="0" dirty="0" smtClean="0"/>
              <a:t> a requirement in order to apply to Residency but the majority of IMG will do it to strengthen their application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E9999-A68D-2D42-AE57-74F9FF021C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21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Newfoundland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didn</a:t>
            </a:r>
            <a:r>
              <a:rPr lang="fr-FR" baseline="0" dirty="0" smtClean="0"/>
              <a:t>’</a:t>
            </a:r>
            <a:r>
              <a:rPr lang="en-US" baseline="0" dirty="0" smtClean="0"/>
              <a:t>t used to require NAC OSCE but now it is a requirement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E9999-A68D-2D42-AE57-74F9FF021C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6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CFA7-361F-9049-8758-67404CADA2A5}" type="datetimeFigureOut">
              <a:rPr lang="en-US" smtClean="0"/>
              <a:t>15-08-18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06C-4911-3643-9BF9-DBFF5C98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3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CFA7-361F-9049-8758-67404CADA2A5}" type="datetimeFigureOut">
              <a:rPr lang="en-US" smtClean="0"/>
              <a:t>15-08-18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06C-4911-3643-9BF9-DBFF5C98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6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CFA7-361F-9049-8758-67404CADA2A5}" type="datetimeFigureOut">
              <a:rPr lang="en-US" smtClean="0"/>
              <a:t>15-08-18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06C-4911-3643-9BF9-DBFF5C98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5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CFA7-361F-9049-8758-67404CADA2A5}" type="datetimeFigureOut">
              <a:rPr lang="en-US" smtClean="0"/>
              <a:t>15-08-18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06C-4911-3643-9BF9-DBFF5C98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5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CFA7-361F-9049-8758-67404CADA2A5}" type="datetimeFigureOut">
              <a:rPr lang="en-US" smtClean="0"/>
              <a:t>15-08-18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06C-4911-3643-9BF9-DBFF5C98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9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CFA7-361F-9049-8758-67404CADA2A5}" type="datetimeFigureOut">
              <a:rPr lang="en-US" smtClean="0"/>
              <a:t>15-08-18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06C-4911-3643-9BF9-DBFF5C98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6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CFA7-361F-9049-8758-67404CADA2A5}" type="datetimeFigureOut">
              <a:rPr lang="en-US" smtClean="0"/>
              <a:t>15-08-18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06C-4911-3643-9BF9-DBFF5C98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7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CFA7-361F-9049-8758-67404CADA2A5}" type="datetimeFigureOut">
              <a:rPr lang="en-US" smtClean="0"/>
              <a:t>15-08-18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06C-4911-3643-9BF9-DBFF5C98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8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CFA7-361F-9049-8758-67404CADA2A5}" type="datetimeFigureOut">
              <a:rPr lang="en-US" smtClean="0"/>
              <a:t>15-08-18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06C-4911-3643-9BF9-DBFF5C98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8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CFA7-361F-9049-8758-67404CADA2A5}" type="datetimeFigureOut">
              <a:rPr lang="en-US" smtClean="0"/>
              <a:t>15-08-18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06C-4911-3643-9BF9-DBFF5C98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2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CFA7-361F-9049-8758-67404CADA2A5}" type="datetimeFigureOut">
              <a:rPr lang="en-US" smtClean="0"/>
              <a:t>15-08-18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406C-4911-3643-9BF9-DBFF5C98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5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8CFA7-361F-9049-8758-67404CADA2A5}" type="datetimeFigureOut">
              <a:rPr lang="en-US" smtClean="0"/>
              <a:t>15-08-18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406C-4911-3643-9BF9-DBFF5C98F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7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ms.ca/en/applicants/csa/" TargetMode="External"/><Relationship Id="rId4" Type="http://schemas.openxmlformats.org/officeDocument/2006/relationships/hyperlink" Target="http://mcc.ca/hom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hysiciansapply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MA-stethoscope-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52" y="143034"/>
            <a:ext cx="8349064" cy="61346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6357"/>
            <a:ext cx="7772400" cy="1470025"/>
          </a:xfrm>
        </p:spPr>
        <p:txBody>
          <a:bodyPr/>
          <a:lstStyle/>
          <a:p>
            <a:r>
              <a:rPr lang="en-US" dirty="0" smtClean="0"/>
              <a:t>Canadian Residency Application for IMG’s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3465" y="2730606"/>
            <a:ext cx="6400800" cy="39611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Internship Info Session 2015 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Dana Chemali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59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charset="0"/>
              </a:rPr>
              <a:t>MCCQE I and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24" y="1600200"/>
            <a:ext cx="8853956" cy="4525963"/>
          </a:xfrm>
        </p:spPr>
        <p:txBody>
          <a:bodyPr>
            <a:normAutofit/>
          </a:bodyPr>
          <a:lstStyle/>
          <a:p>
            <a:r>
              <a:rPr lang="en-US" sz="3000" dirty="0"/>
              <a:t>The Medical Council of Canada Qualifying </a:t>
            </a:r>
            <a:r>
              <a:rPr lang="en-US" sz="3000" dirty="0" smtClean="0"/>
              <a:t>Examination</a:t>
            </a:r>
          </a:p>
          <a:p>
            <a:r>
              <a:rPr lang="en-US" sz="3000" dirty="0" smtClean="0"/>
              <a:t>Part I </a:t>
            </a:r>
          </a:p>
          <a:p>
            <a:pPr lvl="1"/>
            <a:r>
              <a:rPr lang="en-US" dirty="0" smtClean="0"/>
              <a:t>Morning session MCQ </a:t>
            </a:r>
          </a:p>
          <a:p>
            <a:pPr lvl="1"/>
            <a:r>
              <a:rPr lang="en-US" dirty="0" smtClean="0"/>
              <a:t>Afternoon session Clinical </a:t>
            </a:r>
            <a:r>
              <a:rPr lang="en-US" dirty="0"/>
              <a:t>d</a:t>
            </a:r>
            <a:r>
              <a:rPr lang="en-US" dirty="0" smtClean="0"/>
              <a:t>ecision making component</a:t>
            </a:r>
          </a:p>
          <a:p>
            <a:pPr lvl="1"/>
            <a:r>
              <a:rPr lang="en-US" dirty="0" smtClean="0"/>
              <a:t>Fee: $980</a:t>
            </a:r>
            <a:endParaRPr lang="en-US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3242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charset="0"/>
              </a:rPr>
              <a:t>MCCQE I and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II </a:t>
            </a:r>
            <a:endParaRPr lang="en-US" dirty="0" smtClean="0"/>
          </a:p>
          <a:p>
            <a:pPr lvl="1"/>
            <a:r>
              <a:rPr lang="en-US" dirty="0" smtClean="0"/>
              <a:t>Comprised of clinical stations </a:t>
            </a:r>
            <a:endParaRPr lang="en-US" dirty="0" smtClean="0"/>
          </a:p>
          <a:p>
            <a:pPr lvl="1"/>
            <a:r>
              <a:rPr lang="en-US" dirty="0" smtClean="0"/>
              <a:t>Must </a:t>
            </a:r>
            <a:r>
              <a:rPr lang="en-US" dirty="0" smtClean="0"/>
              <a:t>be completed after 12 months of postgraduate medical training </a:t>
            </a:r>
          </a:p>
          <a:p>
            <a:pPr lvl="1"/>
            <a:r>
              <a:rPr lang="en-US" dirty="0" smtClean="0"/>
              <a:t>Don’t worry about this until after starting residency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8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Provincial Criteria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238838"/>
              </p:ext>
            </p:extLst>
          </p:nvPr>
        </p:nvGraphicFramePr>
        <p:xfrm>
          <a:off x="457199" y="1508889"/>
          <a:ext cx="8229601" cy="372702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682562"/>
                <a:gridCol w="2432239"/>
                <a:gridCol w="2057400"/>
                <a:gridCol w="2057400"/>
              </a:tblGrid>
              <a:tr h="46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Return of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Iteration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Iteration </a:t>
                      </a:r>
                      <a:endParaRPr lang="en-US" dirty="0"/>
                    </a:p>
                  </a:txBody>
                  <a:tcPr/>
                </a:tc>
              </a:tr>
              <a:tr h="46667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Ontario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Parallel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Competitive </a:t>
                      </a:r>
                    </a:p>
                  </a:txBody>
                  <a:tcPr/>
                </a:tc>
              </a:tr>
              <a:tr h="46667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Parallel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Competitive </a:t>
                      </a:r>
                    </a:p>
                  </a:txBody>
                  <a:tcPr/>
                </a:tc>
              </a:tr>
              <a:tr h="46667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Quebec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Competitive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Competitive </a:t>
                      </a:r>
                    </a:p>
                  </a:txBody>
                  <a:tcPr/>
                </a:tc>
              </a:tr>
              <a:tr h="46667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Alberta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Parallel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Competitive </a:t>
                      </a:r>
                    </a:p>
                  </a:txBody>
                  <a:tcPr/>
                </a:tc>
              </a:tr>
              <a:tr h="46667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Saskatchewan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Parallel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Competitive </a:t>
                      </a:r>
                    </a:p>
                  </a:txBody>
                  <a:tcPr/>
                </a:tc>
              </a:tr>
              <a:tr h="46667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Nova Scotia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Parallel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Competitive </a:t>
                      </a:r>
                    </a:p>
                  </a:txBody>
                  <a:tcPr/>
                </a:tc>
              </a:tr>
              <a:tr h="46028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Newfoundland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Parallel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Competitive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327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charset="0"/>
              </a:rPr>
              <a:t>Timeline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274" y="1213640"/>
            <a:ext cx="8719500" cy="5454531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20 months before graduation (3</a:t>
            </a:r>
            <a:r>
              <a:rPr lang="en-US" b="1" baseline="30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rd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year)</a:t>
            </a:r>
          </a:p>
          <a:p>
            <a:pPr lvl="1"/>
            <a:r>
              <a:rPr lang="en-US" dirty="0" smtClean="0"/>
              <a:t>Register with </a:t>
            </a:r>
            <a:r>
              <a:rPr lang="en-US" dirty="0" err="1" smtClean="0"/>
              <a:t>physiciansapply.ca</a:t>
            </a:r>
            <a:endParaRPr lang="en-US" dirty="0" smtClean="0"/>
          </a:p>
          <a:p>
            <a:pPr lvl="1"/>
            <a:r>
              <a:rPr lang="en-US" dirty="0" smtClean="0"/>
              <a:t>Write MCCEE</a:t>
            </a:r>
            <a:endParaRPr lang="en-US" dirty="0"/>
          </a:p>
          <a:p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</a:t>
            </a:r>
            <a:r>
              <a:rPr lang="en-US" b="1" baseline="30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year </a:t>
            </a:r>
          </a:p>
          <a:p>
            <a:pPr lvl="1"/>
            <a:r>
              <a:rPr lang="en-US" dirty="0" smtClean="0"/>
              <a:t>Write NAC OSCE (March or September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latin typeface="Calibri" charset="0"/>
              </a:rPr>
              <a:t>Study and take MCCQE Part </a:t>
            </a:r>
            <a:r>
              <a:rPr lang="en-US" dirty="0" smtClean="0">
                <a:latin typeface="Calibri" charset="0"/>
              </a:rPr>
              <a:t>1</a:t>
            </a:r>
            <a:endParaRPr lang="en-US" dirty="0" smtClean="0"/>
          </a:p>
          <a:p>
            <a:pPr lvl="1"/>
            <a:r>
              <a:rPr lang="en-US" dirty="0" smtClean="0"/>
              <a:t>Register with </a:t>
            </a:r>
            <a:r>
              <a:rPr lang="en-US" dirty="0" err="1" smtClean="0"/>
              <a:t>CarMS</a:t>
            </a:r>
            <a:r>
              <a:rPr lang="en-US" dirty="0" smtClean="0"/>
              <a:t> and submit application (September)</a:t>
            </a:r>
          </a:p>
          <a:p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Year after graduation</a:t>
            </a:r>
          </a:p>
          <a:p>
            <a:pPr lvl="1"/>
            <a:r>
              <a:rPr lang="en-US" dirty="0" smtClean="0"/>
              <a:t>Interview (January to February), March results (March)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59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2015 Match Results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69333" y="1241025"/>
            <a:ext cx="8517467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1445 </a:t>
            </a:r>
            <a:r>
              <a:rPr lang="en-US" dirty="0" smtClean="0"/>
              <a:t>IMG’s Unmatched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351 IMG’s </a:t>
            </a:r>
            <a:r>
              <a:rPr lang="en-US" dirty="0" smtClean="0"/>
              <a:t>Matched </a:t>
            </a:r>
          </a:p>
          <a:p>
            <a:pPr lvl="1"/>
            <a:r>
              <a:rPr lang="en-US" sz="2000" dirty="0" smtClean="0"/>
              <a:t>Family Medicine (185)</a:t>
            </a:r>
          </a:p>
          <a:p>
            <a:pPr lvl="1"/>
            <a:r>
              <a:rPr lang="en-US" sz="2000" dirty="0" smtClean="0"/>
              <a:t>Internal Medicine (56)</a:t>
            </a:r>
          </a:p>
          <a:p>
            <a:pPr lvl="1"/>
            <a:r>
              <a:rPr lang="en-US" sz="2000" dirty="0" smtClean="0"/>
              <a:t>Psychiatry (28)</a:t>
            </a:r>
          </a:p>
          <a:p>
            <a:pPr lvl="1"/>
            <a:r>
              <a:rPr lang="en-US" sz="2000" dirty="0" err="1" smtClean="0"/>
              <a:t>Paediatrics</a:t>
            </a:r>
            <a:r>
              <a:rPr lang="en-US" sz="2000" dirty="0" smtClean="0"/>
              <a:t>  (19)</a:t>
            </a:r>
          </a:p>
          <a:p>
            <a:pPr lvl="1"/>
            <a:endParaRPr lang="en-US" sz="2000" dirty="0"/>
          </a:p>
          <a:p>
            <a:r>
              <a:rPr lang="en-US" dirty="0" smtClean="0"/>
              <a:t>Of the 73 Oceania/Pacific Island IMG graduates, 46 Matched </a:t>
            </a:r>
          </a:p>
        </p:txBody>
      </p:sp>
      <p:pic>
        <p:nvPicPr>
          <p:cNvPr id="12" name="Picture 11" descr="Screen Shot 2015-08-05 at 11.58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686" y="5521003"/>
            <a:ext cx="1803400" cy="116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96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2015 Match Results</a:t>
            </a:r>
            <a:endParaRPr lang="en-US" dirty="0"/>
          </a:p>
        </p:txBody>
      </p:sp>
      <p:pic>
        <p:nvPicPr>
          <p:cNvPr id="6" name="Content Placeholder 5" descr="Screen Shot 2015-08-05 at 11.49.15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" t="-1" r="-4" b="-3711"/>
          <a:stretch/>
        </p:blipFill>
        <p:spPr>
          <a:xfrm>
            <a:off x="423567" y="962098"/>
            <a:ext cx="8411549" cy="5590340"/>
          </a:xfrm>
        </p:spPr>
      </p:pic>
      <p:pic>
        <p:nvPicPr>
          <p:cNvPr id="7" name="Picture 6" descr="Screen Shot 2015-08-05 at 11.58.3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646" y="6325295"/>
            <a:ext cx="825691" cy="5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57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physiciansapply.ca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http://www.carms.ca/en/applicants/csa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http://mcc.ca/home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Study resources </a:t>
            </a:r>
          </a:p>
          <a:p>
            <a:pPr lvl="1"/>
            <a:r>
              <a:rPr lang="en-US" dirty="0" smtClean="0"/>
              <a:t>MCCEE online practice test </a:t>
            </a:r>
          </a:p>
          <a:p>
            <a:pPr lvl="1"/>
            <a:r>
              <a:rPr lang="en-US" dirty="0" err="1" smtClean="0"/>
              <a:t>CanadaQbank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Toronto Notes </a:t>
            </a:r>
          </a:p>
          <a:p>
            <a:pPr lvl="1"/>
            <a:r>
              <a:rPr lang="en-US" dirty="0" smtClean="0"/>
              <a:t>USMLE Step 2 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28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Overview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charset="0"/>
              </a:rPr>
              <a:t>Physiciansapply.ca</a:t>
            </a:r>
            <a:endParaRPr lang="en-US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charset="0"/>
            </a:endParaRP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charset="0"/>
              </a:rPr>
              <a:t>Eligibility criteria </a:t>
            </a:r>
          </a:p>
          <a:p>
            <a:r>
              <a:rPr lang="en-US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charset="0"/>
              </a:rPr>
              <a:t>CaRMS</a:t>
            </a:r>
            <a:endParaRPr lang="en-US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charset="0"/>
            </a:endParaRP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charset="0"/>
              </a:rPr>
              <a:t>MCCEE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charset="0"/>
              </a:rPr>
              <a:t>NAC OSCE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charset="0"/>
              </a:rPr>
              <a:t>MCCQE Part 1 and 2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charset="0"/>
              </a:rPr>
              <a:t>Websites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72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r>
              <a:rPr lang="en-US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hysiciansapply.ca</a:t>
            </a:r>
            <a:endParaRPr lang="en-US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Launched in May 2013 </a:t>
            </a:r>
          </a:p>
          <a:p>
            <a:r>
              <a:rPr lang="en-US" dirty="0" smtClean="0"/>
              <a:t>Centralized portal </a:t>
            </a:r>
          </a:p>
          <a:p>
            <a:r>
              <a:rPr lang="en-US" dirty="0" smtClean="0"/>
              <a:t>Apply for MCC exams and view results </a:t>
            </a:r>
          </a:p>
          <a:p>
            <a:r>
              <a:rPr lang="en-US" dirty="0" smtClean="0"/>
              <a:t>Validate document required for licensure and certification of IMG’s</a:t>
            </a:r>
          </a:p>
          <a:p>
            <a:r>
              <a:rPr lang="en-US" dirty="0" smtClean="0"/>
              <a:t>Shares relevant documentation with </a:t>
            </a:r>
            <a:r>
              <a:rPr lang="en-US" dirty="0" err="1" smtClean="0"/>
              <a:t>CaRMS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3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Eligibility Criteria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Medical degree must be from a medical school listed with LCME or World Directory of Medical Schools </a:t>
            </a:r>
          </a:p>
          <a:p>
            <a:r>
              <a:rPr lang="en-US" dirty="0" smtClean="0"/>
              <a:t>Has obtained or in process of obtaining degree by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July 1</a:t>
            </a:r>
            <a:r>
              <a:rPr lang="en-US" b="1" baseline="30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</a:t>
            </a:r>
            <a:endParaRPr lang="en-US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en-US" dirty="0" smtClean="0"/>
              <a:t> Must be a Canadian citizen or hold PR </a:t>
            </a:r>
          </a:p>
          <a:p>
            <a:r>
              <a:rPr lang="en-US" dirty="0" smtClean="0"/>
              <a:t>Written and passed the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MCCEE by March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Written and passed the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NAC examination by September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Proof of proficiency in one of 2 official languages (English or French)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9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Eligibility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61" y="1269694"/>
            <a:ext cx="8733009" cy="534042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Alberta </a:t>
            </a:r>
          </a:p>
          <a:p>
            <a:pPr lvl="1"/>
            <a:r>
              <a:rPr lang="en-US" dirty="0" smtClean="0"/>
              <a:t>Must be deemed eligible by Alberta International Medical Graduate Program (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AIMG</a:t>
            </a:r>
            <a:r>
              <a:rPr lang="en-US" dirty="0" smtClean="0"/>
              <a:t>) to participate in </a:t>
            </a:r>
            <a:r>
              <a:rPr lang="en-US" dirty="0" err="1" smtClean="0"/>
              <a:t>CaRMS</a:t>
            </a:r>
            <a:r>
              <a:rPr lang="en-US" dirty="0" smtClean="0"/>
              <a:t> match process </a:t>
            </a:r>
          </a:p>
          <a:p>
            <a:pPr lvl="2"/>
            <a:r>
              <a:rPr lang="en-US" i="1" dirty="0"/>
              <a:t>6 months Alberta residency or </a:t>
            </a:r>
            <a:r>
              <a:rPr lang="en-US" i="1" dirty="0" smtClean="0"/>
              <a:t>2 years Alberta senior high school or 2 years full-time Alberta undergraduate postsecondary study</a:t>
            </a:r>
            <a:endParaRPr lang="en-US" i="1" dirty="0" smtClean="0"/>
          </a:p>
          <a:p>
            <a:r>
              <a:rPr lang="en-US" dirty="0" smtClean="0"/>
              <a:t>Québec </a:t>
            </a:r>
          </a:p>
          <a:p>
            <a:pPr lvl="1"/>
            <a:r>
              <a:rPr lang="fr-FR" dirty="0"/>
              <a:t>Collège des médecins du Québec </a:t>
            </a:r>
            <a:r>
              <a:rPr lang="fr-FR" dirty="0" err="1" smtClean="0"/>
              <a:t>equivalency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by end of </a:t>
            </a:r>
            <a:r>
              <a:rPr lang="fr-FR" dirty="0" err="1" smtClean="0"/>
              <a:t>November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MCCEE, MCCQE Part I, MCCQE Part II or NAC-OSCE</a:t>
            </a:r>
          </a:p>
          <a:p>
            <a:pPr lvl="1"/>
            <a:r>
              <a:rPr lang="en-US" dirty="0" smtClean="0"/>
              <a:t>F</a:t>
            </a:r>
            <a:r>
              <a:rPr lang="fr-FR" dirty="0" err="1" smtClean="0"/>
              <a:t>rench</a:t>
            </a:r>
            <a:r>
              <a:rPr lang="fr-FR" dirty="0" smtClean="0"/>
              <a:t> </a:t>
            </a:r>
            <a:r>
              <a:rPr lang="fr-FR" dirty="0" err="1" smtClean="0"/>
              <a:t>universities</a:t>
            </a:r>
            <a:r>
              <a:rPr lang="fr-FR" dirty="0" smtClean="0"/>
              <a:t> </a:t>
            </a:r>
            <a:r>
              <a:rPr lang="fr-FR" dirty="0" err="1" smtClean="0"/>
              <a:t>require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to </a:t>
            </a:r>
            <a:r>
              <a:rPr lang="fr-FR" dirty="0" err="1" smtClean="0"/>
              <a:t>take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test in french </a:t>
            </a:r>
          </a:p>
        </p:txBody>
      </p:sp>
    </p:spTree>
    <p:extLst>
      <p:ext uri="{BB962C8B-B14F-4D97-AF65-F5344CB8AC3E}">
        <p14:creationId xmlns:p14="http://schemas.microsoft.com/office/powerpoint/2010/main" val="146430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CaRMS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Canadian Resident Matching Service </a:t>
            </a:r>
          </a:p>
          <a:p>
            <a:r>
              <a:rPr lang="en-US" dirty="0" smtClean="0"/>
              <a:t>2 Iterations (rounds)</a:t>
            </a:r>
          </a:p>
          <a:p>
            <a:r>
              <a:rPr lang="en-US" dirty="0" smtClean="0"/>
              <a:t>Documents required </a:t>
            </a:r>
          </a:p>
          <a:p>
            <a:pPr lvl="1"/>
            <a:r>
              <a:rPr lang="en-US" dirty="0" smtClean="0"/>
              <a:t>School transcript </a:t>
            </a:r>
          </a:p>
          <a:p>
            <a:pPr lvl="1"/>
            <a:r>
              <a:rPr lang="en-US" dirty="0" smtClean="0"/>
              <a:t>Examination results </a:t>
            </a:r>
          </a:p>
          <a:p>
            <a:pPr lvl="1"/>
            <a:r>
              <a:rPr lang="en-US" dirty="0" smtClean="0"/>
              <a:t>Dean’s letter </a:t>
            </a:r>
          </a:p>
          <a:p>
            <a:pPr lvl="1"/>
            <a:r>
              <a:rPr lang="en-US" dirty="0" smtClean="0"/>
              <a:t>Reference letters </a:t>
            </a:r>
          </a:p>
          <a:p>
            <a:pPr lvl="1"/>
            <a:r>
              <a:rPr lang="en-US" dirty="0" smtClean="0"/>
              <a:t>Personal letter </a:t>
            </a:r>
            <a:endParaRPr lang="en-US" dirty="0"/>
          </a:p>
        </p:txBody>
      </p:sp>
      <p:pic>
        <p:nvPicPr>
          <p:cNvPr id="4" name="Picture 3" descr="Screen Shot 2015-08-06 at 12.00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237" y="5557379"/>
            <a:ext cx="1918807" cy="11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6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CaRMS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First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iteration</a:t>
            </a:r>
          </a:p>
          <a:p>
            <a:pPr lvl="1"/>
            <a:r>
              <a:rPr lang="en-US" dirty="0" smtClean="0"/>
              <a:t>Application opens September 1</a:t>
            </a:r>
            <a:r>
              <a:rPr lang="en-US" baseline="30000" dirty="0" smtClean="0"/>
              <a:t>st</a:t>
            </a:r>
            <a:r>
              <a:rPr lang="en-US" dirty="0" smtClean="0"/>
              <a:t> 2016</a:t>
            </a:r>
          </a:p>
          <a:p>
            <a:pPr lvl="1"/>
            <a:r>
              <a:rPr lang="en-US" dirty="0" smtClean="0"/>
              <a:t>Interview period: January 14</a:t>
            </a:r>
            <a:r>
              <a:rPr lang="en-US" baseline="30000" dirty="0" smtClean="0"/>
              <a:t>th</a:t>
            </a:r>
            <a:r>
              <a:rPr lang="en-US" dirty="0" smtClean="0"/>
              <a:t> – February 5</a:t>
            </a:r>
            <a:r>
              <a:rPr lang="en-US" baseline="30000" dirty="0" smtClean="0"/>
              <a:t>th</a:t>
            </a:r>
            <a:r>
              <a:rPr lang="en-US" dirty="0" smtClean="0"/>
              <a:t> 2017</a:t>
            </a:r>
          </a:p>
          <a:p>
            <a:pPr lvl="1"/>
            <a:r>
              <a:rPr lang="en-US" dirty="0" smtClean="0"/>
              <a:t>Match Day: March 1</a:t>
            </a:r>
            <a:r>
              <a:rPr lang="en-US" baseline="30000" dirty="0" smtClean="0"/>
              <a:t>st</a:t>
            </a:r>
            <a:r>
              <a:rPr lang="en-US" dirty="0" smtClean="0"/>
              <a:t> 2017</a:t>
            </a:r>
          </a:p>
          <a:p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Second iteration</a:t>
            </a:r>
          </a:p>
          <a:p>
            <a:pPr lvl="1"/>
            <a:r>
              <a:rPr lang="en-US" dirty="0"/>
              <a:t>Application opens: January 5, </a:t>
            </a:r>
            <a:r>
              <a:rPr lang="en-US" dirty="0" smtClean="0"/>
              <a:t>2017</a:t>
            </a:r>
          </a:p>
          <a:p>
            <a:pPr lvl="1"/>
            <a:r>
              <a:rPr lang="en-US" dirty="0" smtClean="0"/>
              <a:t>Match Day: April 11</a:t>
            </a:r>
            <a:r>
              <a:rPr lang="en-US" baseline="30000" dirty="0" smtClean="0"/>
              <a:t>th</a:t>
            </a:r>
            <a:r>
              <a:rPr lang="en-US" dirty="0" smtClean="0"/>
              <a:t>, 2017 </a:t>
            </a:r>
            <a:endParaRPr lang="en-US" dirty="0"/>
          </a:p>
        </p:txBody>
      </p:sp>
      <p:pic>
        <p:nvPicPr>
          <p:cNvPr id="4" name="Picture 3" descr="Screen Shot 2015-08-06 at 12.00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237" y="5557379"/>
            <a:ext cx="1918807" cy="118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95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charset="0"/>
              </a:rPr>
              <a:t>MCCEE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21" y="1600200"/>
            <a:ext cx="8731833" cy="4525963"/>
          </a:xfrm>
        </p:spPr>
        <p:txBody>
          <a:bodyPr>
            <a:normAutofit lnSpcReduction="10000"/>
          </a:bodyPr>
          <a:lstStyle/>
          <a:p>
            <a:r>
              <a:rPr lang="en-US" sz="3100" dirty="0" smtClean="0"/>
              <a:t>Medical </a:t>
            </a:r>
            <a:r>
              <a:rPr lang="en-US" sz="3100" dirty="0"/>
              <a:t>Council of Canada Evaluating </a:t>
            </a:r>
            <a:r>
              <a:rPr lang="en-US" sz="3100" dirty="0" smtClean="0"/>
              <a:t>Examination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our</a:t>
            </a:r>
            <a:r>
              <a:rPr lang="en-US" sz="2800" dirty="0"/>
              <a:t>-hour, computer-based </a:t>
            </a:r>
            <a:r>
              <a:rPr lang="en-US" sz="2800" dirty="0" smtClean="0"/>
              <a:t>examination</a:t>
            </a:r>
          </a:p>
          <a:p>
            <a:r>
              <a:rPr lang="fr-FR" sz="2800" dirty="0"/>
              <a:t>180 multiple-</a:t>
            </a:r>
            <a:r>
              <a:rPr lang="fr-FR" sz="2800" dirty="0" err="1"/>
              <a:t>choice</a:t>
            </a:r>
            <a:r>
              <a:rPr lang="fr-FR" sz="2800" dirty="0"/>
              <a:t> </a:t>
            </a:r>
            <a:r>
              <a:rPr lang="fr-FR" sz="2800" dirty="0" smtClean="0"/>
              <a:t>questions</a:t>
            </a:r>
          </a:p>
          <a:p>
            <a:r>
              <a:rPr lang="en-US" sz="2800" dirty="0" smtClean="0"/>
              <a:t>Child, Maternal, Adult, Mental, </a:t>
            </a:r>
            <a:r>
              <a:rPr lang="en-US" sz="2800" dirty="0"/>
              <a:t>and Population Health and </a:t>
            </a:r>
            <a:r>
              <a:rPr lang="en-US" sz="2800" dirty="0" smtClean="0"/>
              <a:t>Ethics</a:t>
            </a:r>
          </a:p>
          <a:p>
            <a:r>
              <a:rPr lang="en-US" sz="2800" dirty="0" smtClean="0"/>
              <a:t>Standard</a:t>
            </a:r>
            <a:r>
              <a:rPr lang="en-US" sz="2800" dirty="0"/>
              <a:t>-score scale that ranges from 50 to 500</a:t>
            </a:r>
            <a:endParaRPr lang="en-US" sz="2800" dirty="0" smtClean="0"/>
          </a:p>
          <a:p>
            <a:r>
              <a:rPr lang="en-US" sz="2800" dirty="0" smtClean="0"/>
              <a:t>Must be written in final 20 months of medical program</a:t>
            </a:r>
          </a:p>
          <a:p>
            <a:r>
              <a:rPr lang="en-US" sz="2800" dirty="0" smtClean="0"/>
              <a:t>Offered via </a:t>
            </a:r>
            <a:r>
              <a:rPr lang="en-US" sz="2800" dirty="0" err="1" smtClean="0"/>
              <a:t>Prometric</a:t>
            </a:r>
            <a:endParaRPr lang="en-US" sz="2800" dirty="0" smtClean="0"/>
          </a:p>
          <a:p>
            <a:r>
              <a:rPr lang="en-US" sz="2800" dirty="0" smtClean="0"/>
              <a:t>Fees 2015: </a:t>
            </a:r>
            <a:r>
              <a:rPr lang="en-US" sz="2800" dirty="0"/>
              <a:t>$1,695</a:t>
            </a:r>
            <a:r>
              <a:rPr lang="en-US" sz="2800" b="1" dirty="0"/>
              <a:t> 	</a:t>
            </a:r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11929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charset="0"/>
              </a:rPr>
              <a:t>NAC OSCE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National Assessment Collaboration Objective Clinical Examination </a:t>
            </a:r>
          </a:p>
          <a:p>
            <a:r>
              <a:rPr lang="en-US" sz="3000" dirty="0" smtClean="0"/>
              <a:t>Comprised of Clinical stations</a:t>
            </a:r>
          </a:p>
          <a:p>
            <a:r>
              <a:rPr lang="en-US" sz="3000" dirty="0" smtClean="0"/>
              <a:t>Offered in only in Canada once a year </a:t>
            </a:r>
          </a:p>
          <a:p>
            <a:r>
              <a:rPr lang="en-US" sz="3000" dirty="0" smtClean="0"/>
              <a:t>Fee: $2,230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9734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664</Words>
  <Application>Microsoft Macintosh PowerPoint</Application>
  <PresentationFormat>On-screen Show (4:3)</PresentationFormat>
  <Paragraphs>160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Canadian Residency Application for IMG’s</vt:lpstr>
      <vt:lpstr>Overview</vt:lpstr>
      <vt:lpstr>physiciansapply.ca</vt:lpstr>
      <vt:lpstr>Eligibility Criteria</vt:lpstr>
      <vt:lpstr>Eligibility Criteria</vt:lpstr>
      <vt:lpstr>CaRMS</vt:lpstr>
      <vt:lpstr>CaRMS Timeline</vt:lpstr>
      <vt:lpstr>MCCEE</vt:lpstr>
      <vt:lpstr>NAC OSCE</vt:lpstr>
      <vt:lpstr>MCCQE I and II</vt:lpstr>
      <vt:lpstr>MCCQE I and II</vt:lpstr>
      <vt:lpstr>Provincial Criteria</vt:lpstr>
      <vt:lpstr>Timeline Summary</vt:lpstr>
      <vt:lpstr>2015 Match Results</vt:lpstr>
      <vt:lpstr>2015 Match Results</vt:lpstr>
      <vt:lpstr>Resources</vt:lpstr>
    </vt:vector>
  </TitlesOfParts>
  <Company>Omid Dental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Chemali</dc:creator>
  <cp:lastModifiedBy>Dana Chemali</cp:lastModifiedBy>
  <cp:revision>36</cp:revision>
  <cp:lastPrinted>2015-08-05T14:10:40Z</cp:lastPrinted>
  <dcterms:created xsi:type="dcterms:W3CDTF">2015-06-27T11:07:03Z</dcterms:created>
  <dcterms:modified xsi:type="dcterms:W3CDTF">2015-08-18T10:34:16Z</dcterms:modified>
</cp:coreProperties>
</file>