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23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1" r:id="rId3"/>
    <p:sldId id="282" r:id="rId4"/>
    <p:sldId id="258" r:id="rId5"/>
    <p:sldId id="283" r:id="rId6"/>
    <p:sldId id="261" r:id="rId7"/>
    <p:sldId id="257" r:id="rId8"/>
    <p:sldId id="267" r:id="rId9"/>
    <p:sldId id="259" r:id="rId10"/>
    <p:sldId id="284" r:id="rId11"/>
    <p:sldId id="260" r:id="rId12"/>
    <p:sldId id="280" r:id="rId13"/>
    <p:sldId id="264" r:id="rId14"/>
    <p:sldId id="262" r:id="rId15"/>
    <p:sldId id="277" r:id="rId16"/>
    <p:sldId id="276" r:id="rId17"/>
    <p:sldId id="274" r:id="rId18"/>
    <p:sldId id="275" r:id="rId19"/>
    <p:sldId id="265" r:id="rId20"/>
  </p:sldIdLst>
  <p:sldSz cx="9144000" cy="6858000" type="screen4x3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8605"/>
  </p:normalViewPr>
  <p:slideViewPr>
    <p:cSldViewPr>
      <p:cViewPr varScale="1">
        <p:scale>
          <a:sx n="106" d="100"/>
          <a:sy n="106" d="100"/>
        </p:scale>
        <p:origin x="170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52432-9902-834E-BE03-B7C330F4F7B4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1825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850" y="8251825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67233-1AD6-AF44-947E-E8714C5F90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720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46F86-AE5A-9042-82E0-7D1F240942F9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085850"/>
            <a:ext cx="3908425" cy="2932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39763" y="4179888"/>
            <a:ext cx="5121275" cy="34210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1825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850" y="8251825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6D7A1-D89D-B845-9115-35E010388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30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6D7A1-D89D-B845-9115-35E0103884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481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6D7A1-D89D-B845-9115-35E0103884D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689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6D7A1-D89D-B845-9115-35E0103884D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289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6D7A1-D89D-B845-9115-35E0103884D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799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6D7A1-D89D-B845-9115-35E0103884D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41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6D7A1-D89D-B845-9115-35E0103884D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930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6D7A1-D89D-B845-9115-35E0103884D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022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6D7A1-D89D-B845-9115-35E0103884D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77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6D7A1-D89D-B845-9115-35E0103884D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00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6D7A1-D89D-B845-9115-35E0103884D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381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6D7A1-D89D-B845-9115-35E0103884D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768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6D7A1-D89D-B845-9115-35E0103884D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42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6D7A1-D89D-B845-9115-35E0103884D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393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6D7A1-D89D-B845-9115-35E0103884D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460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6D7A1-D89D-B845-9115-35E0103884D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49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6D7A1-D89D-B845-9115-35E0103884D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3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6D7A1-D89D-B845-9115-35E0103884D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865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6D7A1-D89D-B845-9115-35E0103884D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353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6D7A1-D89D-B845-9115-35E0103884D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2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4E53B50-F86A-4432-A81A-F541C20D14A3}" type="datetimeFigureOut">
              <a:rPr lang="en-SG" smtClean="0"/>
              <a:t>12/9/16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17AA3422-C14C-4509-ABB6-2C861E85825B}" type="slidenum">
              <a:rPr lang="en-SG" smtClean="0"/>
              <a:t>‹#›</a:t>
            </a:fld>
            <a:endParaRPr lang="en-SG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3B50-F86A-4432-A81A-F541C20D14A3}" type="datetimeFigureOut">
              <a:rPr lang="en-SG" smtClean="0"/>
              <a:t>12/9/16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3422-C14C-4509-ABB6-2C861E85825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</p:spPr>
        <p:txBody>
          <a:bodyPr/>
          <a:lstStyle/>
          <a:p>
            <a:fld id="{74E53B50-F86A-4432-A81A-F541C20D14A3}" type="datetimeFigureOut">
              <a:rPr lang="en-SG" smtClean="0"/>
              <a:t>12/9/16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</p:spPr>
        <p:txBody>
          <a:bodyPr/>
          <a:lstStyle/>
          <a:p>
            <a:fld id="{17AA3422-C14C-4509-ABB6-2C861E85825B}" type="slidenum">
              <a:rPr lang="en-SG" smtClean="0"/>
              <a:t>‹#›</a:t>
            </a:fld>
            <a:endParaRPr lang="en-SG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0" pos="48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85788" indent="-282575">
              <a:tabLst/>
              <a:defRPr/>
            </a:lvl2pPr>
            <a:lvl3pPr marL="846138" indent="-282575">
              <a:tabLst/>
              <a:defRPr/>
            </a:lvl3pPr>
            <a:lvl4pPr marL="1073150" indent="-280988">
              <a:tabLst/>
              <a:defRPr/>
            </a:lvl4pPr>
            <a:lvl5pPr marL="1290638" indent="-282575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3B50-F86A-4432-A81A-F541C20D14A3}" type="datetimeFigureOut">
              <a:rPr lang="en-SG" smtClean="0"/>
              <a:t>12/9/16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3422-C14C-4509-ABB6-2C861E85825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/>
          <a:lstStyle>
            <a:lvl1pPr>
              <a:defRPr sz="900">
                <a:solidFill>
                  <a:schemeClr val="accent1"/>
                </a:solidFill>
              </a:defRPr>
            </a:lvl1pPr>
          </a:lstStyle>
          <a:p>
            <a:fld id="{74E53B50-F86A-4432-A81A-F541C20D14A3}" type="datetimeFigureOut">
              <a:rPr lang="en-SG" smtClean="0"/>
              <a:t>12/9/16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AA3422-C14C-4509-ABB6-2C861E85825B}" type="slidenum">
              <a:rPr lang="en-SG" smtClean="0"/>
              <a:t>‹#›</a:t>
            </a:fld>
            <a:endParaRPr lang="en-SG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0" pos="48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3B50-F86A-4432-A81A-F541C20D14A3}" type="datetimeFigureOut">
              <a:rPr lang="en-SG" smtClean="0"/>
              <a:t>12/9/16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3422-C14C-4509-ABB6-2C861E85825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3B50-F86A-4432-A81A-F541C20D14A3}" type="datetimeFigureOut">
              <a:rPr lang="en-SG" smtClean="0"/>
              <a:t>12/9/16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3422-C14C-4509-ABB6-2C861E85825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3B50-F86A-4432-A81A-F541C20D14A3}" type="datetimeFigureOut">
              <a:rPr lang="en-SG" smtClean="0"/>
              <a:t>12/9/16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3422-C14C-4509-ABB6-2C861E85825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3B50-F86A-4432-A81A-F541C20D14A3}" type="datetimeFigureOut">
              <a:rPr lang="en-SG" smtClean="0"/>
              <a:t>12/9/16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3422-C14C-4509-ABB6-2C861E85825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3B50-F86A-4432-A81A-F541C20D14A3}" type="datetimeFigureOut">
              <a:rPr lang="en-SG" smtClean="0"/>
              <a:t>12/9/16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3422-C14C-4509-ABB6-2C861E85825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3B50-F86A-4432-A81A-F541C20D14A3}" type="datetimeFigureOut">
              <a:rPr lang="en-SG" smtClean="0"/>
              <a:t>12/9/16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3422-C14C-4509-ABB6-2C861E85825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74E53B50-F86A-4432-A81A-F541C20D14A3}" type="datetimeFigureOut">
              <a:rPr lang="en-SG" smtClean="0"/>
              <a:t>12/9/16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1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17AA3422-C14C-4509-ABB6-2C861E85825B}" type="slidenum">
              <a:rPr lang="en-SG" smtClean="0"/>
              <a:t>‹#›</a:t>
            </a:fld>
            <a:endParaRPr lang="en-SG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17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4" r:id="rId1"/>
    <p:sldLayoutId id="2147484925" r:id="rId2"/>
    <p:sldLayoutId id="2147484926" r:id="rId3"/>
    <p:sldLayoutId id="2147484927" r:id="rId4"/>
    <p:sldLayoutId id="2147484928" r:id="rId5"/>
    <p:sldLayoutId id="2147484929" r:id="rId6"/>
    <p:sldLayoutId id="2147484930" r:id="rId7"/>
    <p:sldLayoutId id="2147484931" r:id="rId8"/>
    <p:sldLayoutId id="2147484932" r:id="rId9"/>
    <p:sldLayoutId id="2147484933" r:id="rId10"/>
    <p:sldLayoutId id="2147484934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83464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83464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83464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12598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0" pos="2124">
          <p15:clr>
            <a:srgbClr val="F26B43"/>
          </p15:clr>
        </p15:guide>
        <p15:guide id="5" pos="360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pos="5400">
          <p15:clr>
            <a:srgbClr val="F26B43"/>
          </p15:clr>
        </p15:guide>
        <p15:guide id="8" pos="24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mailto:sseow@student.unimelb.edu.au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ghealthresidency.com.sg/" TargetMode="External"/><Relationship Id="rId4" Type="http://schemas.openxmlformats.org/officeDocument/2006/relationships/hyperlink" Target="http://www.nuhs.edu.sg/nuhsresidency/" TargetMode="External"/><Relationship Id="rId5" Type="http://schemas.openxmlformats.org/officeDocument/2006/relationships/hyperlink" Target="https://www.nhgresidencyprogram.com.sg/" TargetMode="External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physician.mohh.com.sg/residency/index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ian.mohh.com.sg/" TargetMode="External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sgh.com.sg/Education/Undergraduate-Medical-Education/Pages/application.aspx" TargetMode="External"/><Relationship Id="rId4" Type="http://schemas.openxmlformats.org/officeDocument/2006/relationships/hyperlink" Target="http://www.nuhs.edu.sg/education/medical-education/medical-students/electives.html" TargetMode="External"/><Relationship Id="rId5" Type="http://schemas.openxmlformats.org/officeDocument/2006/relationships/hyperlink" Target="http://www.ttshppeo.com.sg/home/medical/electives-for-overseas-medical-students" TargetMode="External"/><Relationship Id="rId6" Type="http://schemas.openxmlformats.org/officeDocument/2006/relationships/hyperlink" Target="http://www.kkh.com.sg/educationandtraining/overseaselective/Pages/Paediatrics.aspx" TargetMode="External"/><Relationship Id="rId7" Type="http://schemas.openxmlformats.org/officeDocument/2006/relationships/hyperlink" Target="https://itumed.nus.edu.sg/scep/default.aspx" TargetMode="External"/><Relationship Id="rId8" Type="http://schemas.openxmlformats.org/officeDocument/2006/relationships/image" Target="../media/image18.png"/><Relationship Id="rId9" Type="http://schemas.openxmlformats.org/officeDocument/2006/relationships/image" Target="../media/image19.gif"/><Relationship Id="rId10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ian.mohh.com.sg/" TargetMode="External"/><Relationship Id="rId4" Type="http://schemas.openxmlformats.org/officeDocument/2006/relationships/hyperlink" Target="mailto:physician@mohh.com.sg" TargetMode="External"/><Relationship Id="rId5" Type="http://schemas.openxmlformats.org/officeDocument/2006/relationships/hyperlink" Target="http://www.smc.gov.sg/" TargetMode="External"/><Relationship Id="rId6" Type="http://schemas.openxmlformats.org/officeDocument/2006/relationships/hyperlink" Target="http://physician.mohh.com.sg/residency/index.html" TargetMode="External"/><Relationship Id="rId7" Type="http://schemas.openxmlformats.org/officeDocument/2006/relationships/hyperlink" Target="http://www.singhealthresidency.com.sg/" TargetMode="External"/><Relationship Id="rId8" Type="http://schemas.openxmlformats.org/officeDocument/2006/relationships/hyperlink" Target="http://www.nuhs.edu.sg/nuhsresidency/" TargetMode="External"/><Relationship Id="rId9" Type="http://schemas.openxmlformats.org/officeDocument/2006/relationships/hyperlink" Target="https://www.nhgresidencyprogram.com.s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c.gov.sg/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ian.mohh.com.sg/medical_service_scheme.html#ready_to_apply" TargetMode="External"/><Relationship Id="rId4" Type="http://schemas.openxmlformats.org/officeDocument/2006/relationships/hyperlink" Target="mailto:physician@mohh.com.sg" TargetMode="External"/><Relationship Id="rId5" Type="http://schemas.openxmlformats.org/officeDocument/2006/relationships/hyperlink" Target="http://physician.mohh.com.sg/download/MOHH_Employment_Form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u Yuyang Richard\Desktop\640px-Flag_of_Singapore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2" b="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 title="Verticle Rule Line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reeform 6" title="Page Number Shape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4" y="1143294"/>
            <a:ext cx="6851659" cy="4268965"/>
          </a:xfrm>
        </p:spPr>
        <p:txBody>
          <a:bodyPr>
            <a:normAutofit/>
          </a:bodyPr>
          <a:lstStyle/>
          <a:p>
            <a:r>
              <a:rPr lang="en-SG" dirty="0"/>
              <a:t>Becoming a Junior Doctor in Singapore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4941168"/>
            <a:ext cx="5726989" cy="13031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4000"/>
              </a:lnSpc>
            </a:pPr>
            <a:r>
              <a:rPr lang="en-SG" sz="2000" dirty="0" smtClean="0"/>
              <a:t>UMMSS International Internship Information Night</a:t>
            </a:r>
          </a:p>
          <a:p>
            <a:pPr>
              <a:lnSpc>
                <a:spcPct val="104000"/>
              </a:lnSpc>
            </a:pPr>
            <a:r>
              <a:rPr lang="en-SG" sz="2000" dirty="0" smtClean="0"/>
              <a:t>13 Sep 2016</a:t>
            </a:r>
            <a:endParaRPr lang="en-SG" sz="2000" dirty="0" smtClean="0"/>
          </a:p>
          <a:p>
            <a:pPr>
              <a:lnSpc>
                <a:spcPct val="104000"/>
              </a:lnSpc>
            </a:pPr>
            <a:r>
              <a:rPr lang="en-SG" sz="2000" dirty="0" smtClean="0"/>
              <a:t>Sean </a:t>
            </a:r>
            <a:r>
              <a:rPr lang="en-SG" sz="2000" dirty="0"/>
              <a:t>Ezekiel Seow (RMH, MD4 2016</a:t>
            </a:r>
            <a:r>
              <a:rPr lang="en-SG" sz="2000" dirty="0" smtClean="0"/>
              <a:t>)</a:t>
            </a:r>
          </a:p>
          <a:p>
            <a:pPr>
              <a:lnSpc>
                <a:spcPct val="104000"/>
              </a:lnSpc>
            </a:pPr>
            <a:r>
              <a:rPr lang="en-SG" sz="2000" dirty="0" smtClean="0">
                <a:hlinkClick r:id="rId4"/>
              </a:rPr>
              <a:t>sseow@student.unimelb.edu.au</a:t>
            </a:r>
            <a:endParaRPr lang="en-SG" sz="2000" dirty="0"/>
          </a:p>
          <a:p>
            <a:pPr>
              <a:lnSpc>
                <a:spcPct val="104000"/>
              </a:lnSpc>
            </a:pPr>
            <a:r>
              <a:rPr lang="en-SG" sz="1600" dirty="0" smtClean="0"/>
              <a:t>Adapted </a:t>
            </a:r>
            <a:r>
              <a:rPr lang="en-SG" sz="1600" dirty="0"/>
              <a:t>from slides </a:t>
            </a:r>
            <a:r>
              <a:rPr lang="en-SG" sz="1600" dirty="0" smtClean="0"/>
              <a:t>by Dr </a:t>
            </a:r>
            <a:r>
              <a:rPr lang="en-SG" sz="1600" dirty="0"/>
              <a:t>Richard Lu (MD4 2015)</a:t>
            </a:r>
          </a:p>
        </p:txBody>
      </p:sp>
    </p:spTree>
    <p:extLst>
      <p:ext uri="{BB962C8B-B14F-4D97-AF65-F5344CB8AC3E}">
        <p14:creationId xmlns:p14="http://schemas.microsoft.com/office/powerpoint/2010/main" val="382744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Interview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466" y="559678"/>
            <a:ext cx="5501907" cy="6037674"/>
          </a:xfrm>
        </p:spPr>
        <p:txBody>
          <a:bodyPr>
            <a:noAutofit/>
          </a:bodyPr>
          <a:lstStyle/>
          <a:p>
            <a:r>
              <a:rPr lang="en-SG" sz="1800" dirty="0" smtClean="0"/>
              <a:t>Employment </a:t>
            </a:r>
            <a:r>
              <a:rPr lang="en-SG" sz="1800" dirty="0"/>
              <a:t>interviews </a:t>
            </a:r>
            <a:r>
              <a:rPr lang="en-SG" sz="1800" b="1" dirty="0"/>
              <a:t>held in </a:t>
            </a:r>
            <a:r>
              <a:rPr lang="en-SG" sz="1800" b="1" dirty="0" smtClean="0"/>
              <a:t>Melbourne</a:t>
            </a:r>
          </a:p>
          <a:p>
            <a:pPr lvl="1"/>
            <a:r>
              <a:rPr lang="en-SG" sz="1600" b="1" dirty="0" smtClean="0"/>
              <a:t>~July </a:t>
            </a:r>
            <a:r>
              <a:rPr lang="en-SG" sz="1600" dirty="0" smtClean="0"/>
              <a:t>(30-31 </a:t>
            </a:r>
            <a:r>
              <a:rPr lang="en-SG" sz="1600" dirty="0"/>
              <a:t>July 2016 this year)</a:t>
            </a:r>
          </a:p>
          <a:p>
            <a:r>
              <a:rPr lang="en-SG" sz="1800" dirty="0"/>
              <a:t>Panel </a:t>
            </a:r>
            <a:r>
              <a:rPr lang="en-SG" sz="1800" dirty="0" smtClean="0"/>
              <a:t>interview</a:t>
            </a:r>
          </a:p>
          <a:p>
            <a:pPr lvl="1"/>
            <a:r>
              <a:rPr lang="en-SG" sz="1600" dirty="0"/>
              <a:t>M</a:t>
            </a:r>
            <a:r>
              <a:rPr lang="en-SG" sz="1600" dirty="0" smtClean="0"/>
              <a:t>ix </a:t>
            </a:r>
            <a:r>
              <a:rPr lang="en-SG" sz="1600" dirty="0"/>
              <a:t>of general and clinical </a:t>
            </a:r>
            <a:r>
              <a:rPr lang="en-SG" sz="1600" dirty="0" smtClean="0"/>
              <a:t>questions</a:t>
            </a:r>
          </a:p>
          <a:p>
            <a:pPr lvl="1"/>
            <a:r>
              <a:rPr lang="en-SG" sz="1600" dirty="0" smtClean="0"/>
              <a:t>Recent focus on clinical questions</a:t>
            </a:r>
            <a:endParaRPr lang="en-SG" sz="1600" dirty="0"/>
          </a:p>
          <a:p>
            <a:r>
              <a:rPr lang="en-SG" sz="1800" dirty="0"/>
              <a:t>Same process for interns/HMOs in Melbourne who wish to apply for a MO position</a:t>
            </a:r>
          </a:p>
          <a:p>
            <a:r>
              <a:rPr lang="en-SG" sz="1800" b="1" dirty="0" smtClean="0"/>
              <a:t>NOTE</a:t>
            </a:r>
            <a:r>
              <a:rPr lang="en-SG" sz="1800" dirty="0"/>
              <a:t>: While it is not difficult to gain employment as a HO in Singapore, PGY1 positions are becoming saturated in recent years and you should not treat this as an absolutely fail-safe backup</a:t>
            </a:r>
          </a:p>
        </p:txBody>
      </p:sp>
    </p:spTree>
    <p:extLst>
      <p:ext uri="{BB962C8B-B14F-4D97-AF65-F5344CB8AC3E}">
        <p14:creationId xmlns:p14="http://schemas.microsoft.com/office/powerpoint/2010/main" val="1998548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Residency in Singapore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SG" b="1" dirty="0"/>
              <a:t>Structured specialist training </a:t>
            </a:r>
            <a:r>
              <a:rPr lang="en-SG" dirty="0"/>
              <a:t>modelled after the US system (with elements from the UK such as exams)</a:t>
            </a:r>
          </a:p>
          <a:p>
            <a:r>
              <a:rPr lang="en-SG" dirty="0"/>
              <a:t>3-8 years depending on specialty and sub-specialisation then exit as a specialist (Associate Consultant)</a:t>
            </a:r>
          </a:p>
          <a:p>
            <a:r>
              <a:rPr lang="en-SG" dirty="0"/>
              <a:t>You </a:t>
            </a:r>
            <a:r>
              <a:rPr lang="en-SG" b="1" dirty="0">
                <a:solidFill>
                  <a:srgbClr val="FF0000"/>
                </a:solidFill>
              </a:rPr>
              <a:t>DO NOT</a:t>
            </a:r>
            <a:r>
              <a:rPr lang="en-SG" dirty="0"/>
              <a:t> have to enter a residency program to work as a doctor in </a:t>
            </a:r>
            <a:r>
              <a:rPr lang="en-SG" dirty="0" smtClean="0"/>
              <a:t>Singapore (Resident Physician)</a:t>
            </a:r>
            <a:endParaRPr lang="en-SG" dirty="0"/>
          </a:p>
          <a:p>
            <a:r>
              <a:rPr lang="en-SG" dirty="0"/>
              <a:t>Residency programs are run under 3 Sponsoring Institutions, each comprising a cluster of healthcare institutions</a:t>
            </a:r>
          </a:p>
          <a:p>
            <a:pPr lvl="1"/>
            <a:r>
              <a:rPr lang="en-SG" dirty="0" err="1"/>
              <a:t>SingHealth</a:t>
            </a:r>
            <a:r>
              <a:rPr lang="en-SG" dirty="0"/>
              <a:t> </a:t>
            </a:r>
            <a:r>
              <a:rPr lang="en-SG" dirty="0">
                <a:hlinkClick r:id="rId3"/>
              </a:rPr>
              <a:t>http://www.singhealthresidency.com.sg/</a:t>
            </a:r>
            <a:endParaRPr lang="en-SG" dirty="0"/>
          </a:p>
          <a:p>
            <a:pPr lvl="1"/>
            <a:r>
              <a:rPr lang="en-SG" dirty="0"/>
              <a:t>National University Health System (NUHS) </a:t>
            </a:r>
            <a:r>
              <a:rPr lang="en-SG" dirty="0">
                <a:hlinkClick r:id="rId4"/>
              </a:rPr>
              <a:t>http://www.nuhs.edu.sg/nuhsresidency/</a:t>
            </a:r>
            <a:endParaRPr lang="en-SG" dirty="0"/>
          </a:p>
          <a:p>
            <a:pPr lvl="1"/>
            <a:r>
              <a:rPr lang="en-SG" dirty="0"/>
              <a:t>National Healthcare Group (NHG) </a:t>
            </a:r>
            <a:r>
              <a:rPr lang="en-SG" dirty="0">
                <a:hlinkClick r:id="rId5"/>
              </a:rPr>
              <a:t>https://www.nhgresidencyprogram.com.sg/</a:t>
            </a:r>
            <a:endParaRPr lang="en-SG" dirty="0"/>
          </a:p>
        </p:txBody>
      </p:sp>
      <p:pic>
        <p:nvPicPr>
          <p:cNvPr id="4" name="Picture 2" descr="C:\Users\Lu Yuyang Richard\Desktop\header_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784" y="3645024"/>
            <a:ext cx="1291146" cy="74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Lu Yuyang Richard\Desktop\nuhs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762" y="4420285"/>
            <a:ext cx="1115999" cy="54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784" y="5006902"/>
            <a:ext cx="1261977" cy="92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Residency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SG" u="sng" dirty="0"/>
              <a:t>Can apply as a MD4 and enter at PGY1</a:t>
            </a:r>
          </a:p>
          <a:p>
            <a:pPr>
              <a:spcBef>
                <a:spcPts val="0"/>
              </a:spcBef>
            </a:pPr>
            <a:r>
              <a:rPr lang="en-SG" dirty="0"/>
              <a:t>Internal Medicine (5-6.5 years)*</a:t>
            </a:r>
          </a:p>
          <a:p>
            <a:pPr>
              <a:spcBef>
                <a:spcPts val="0"/>
              </a:spcBef>
            </a:pPr>
            <a:r>
              <a:rPr lang="en-SG" dirty="0"/>
              <a:t>General Surgery (5 years)</a:t>
            </a:r>
          </a:p>
          <a:p>
            <a:pPr>
              <a:spcBef>
                <a:spcPts val="0"/>
              </a:spcBef>
            </a:pPr>
            <a:r>
              <a:rPr lang="en-SG" dirty="0"/>
              <a:t>Emergency Medicine (5 years)</a:t>
            </a:r>
          </a:p>
          <a:p>
            <a:pPr>
              <a:spcBef>
                <a:spcPts val="0"/>
              </a:spcBef>
            </a:pPr>
            <a:r>
              <a:rPr lang="en-SG" dirty="0"/>
              <a:t>Paediatrics (6 years)</a:t>
            </a:r>
          </a:p>
          <a:p>
            <a:pPr>
              <a:spcBef>
                <a:spcPts val="0"/>
              </a:spcBef>
            </a:pPr>
            <a:r>
              <a:rPr lang="en-SG" dirty="0"/>
              <a:t>Preventive Medicine (5 years)</a:t>
            </a:r>
          </a:p>
          <a:p>
            <a:pPr>
              <a:spcBef>
                <a:spcPts val="0"/>
              </a:spcBef>
            </a:pPr>
            <a:r>
              <a:rPr lang="en-SG" dirty="0"/>
              <a:t>Psychiatry (5 years)</a:t>
            </a:r>
          </a:p>
          <a:p>
            <a:pPr marL="0" indent="0">
              <a:spcBef>
                <a:spcPts val="0"/>
              </a:spcBef>
              <a:buNone/>
            </a:pPr>
            <a:endParaRPr lang="en-SG" dirty="0"/>
          </a:p>
          <a:p>
            <a:pPr marL="0" indent="0">
              <a:spcBef>
                <a:spcPts val="0"/>
              </a:spcBef>
              <a:buNone/>
            </a:pPr>
            <a:r>
              <a:rPr lang="en-SG" u="sng" dirty="0"/>
              <a:t>Can apply as a MD4 but enter after PGY1</a:t>
            </a:r>
          </a:p>
          <a:p>
            <a:pPr>
              <a:spcBef>
                <a:spcPts val="0"/>
              </a:spcBef>
            </a:pPr>
            <a:r>
              <a:rPr lang="en-SG" dirty="0"/>
              <a:t>Anaesthesiology (5 years)</a:t>
            </a:r>
          </a:p>
          <a:p>
            <a:pPr>
              <a:spcBef>
                <a:spcPts val="0"/>
              </a:spcBef>
            </a:pPr>
            <a:r>
              <a:rPr lang="en-SG" dirty="0"/>
              <a:t>Diagnostic Radiology (5 years)</a:t>
            </a:r>
          </a:p>
          <a:p>
            <a:pPr>
              <a:spcBef>
                <a:spcPts val="0"/>
              </a:spcBef>
            </a:pPr>
            <a:r>
              <a:rPr lang="en-SG" dirty="0"/>
              <a:t>Family Medicine (3 years)</a:t>
            </a:r>
          </a:p>
          <a:p>
            <a:pPr>
              <a:spcBef>
                <a:spcPts val="0"/>
              </a:spcBef>
            </a:pPr>
            <a:r>
              <a:rPr lang="en-SG" dirty="0"/>
              <a:t>Obstetrics and Gynaecology (6 years)</a:t>
            </a:r>
          </a:p>
          <a:p>
            <a:pPr>
              <a:spcBef>
                <a:spcPts val="0"/>
              </a:spcBef>
            </a:pPr>
            <a:r>
              <a:rPr lang="en-SG" dirty="0"/>
              <a:t>Ophthalmology (5 years)</a:t>
            </a:r>
          </a:p>
          <a:p>
            <a:pPr>
              <a:spcBef>
                <a:spcPts val="0"/>
              </a:spcBef>
            </a:pPr>
            <a:r>
              <a:rPr lang="en-SG" dirty="0"/>
              <a:t>Orthopaedic Surgery (6 years)</a:t>
            </a:r>
          </a:p>
          <a:p>
            <a:pPr>
              <a:spcBef>
                <a:spcPts val="0"/>
              </a:spcBef>
            </a:pPr>
            <a:r>
              <a:rPr lang="en-SG" dirty="0"/>
              <a:t>Otorhinolaryngology (5 years)</a:t>
            </a:r>
          </a:p>
          <a:p>
            <a:pPr>
              <a:spcBef>
                <a:spcPts val="0"/>
              </a:spcBef>
            </a:pPr>
            <a:r>
              <a:rPr lang="en-SG" dirty="0"/>
              <a:t>Pathology (5 years)</a:t>
            </a:r>
          </a:p>
          <a:p>
            <a:pPr marL="0" indent="0">
              <a:spcBef>
                <a:spcPts val="0"/>
              </a:spcBef>
              <a:buNone/>
            </a:pPr>
            <a:endParaRPr lang="en-SG" dirty="0"/>
          </a:p>
          <a:p>
            <a:pPr marL="0" indent="0">
              <a:spcBef>
                <a:spcPts val="0"/>
              </a:spcBef>
              <a:buNone/>
            </a:pPr>
            <a:r>
              <a:rPr lang="en-SG" u="sng" dirty="0"/>
              <a:t>Can only apply as a HO/MO</a:t>
            </a:r>
          </a:p>
          <a:p>
            <a:pPr>
              <a:spcBef>
                <a:spcPts val="0"/>
              </a:spcBef>
            </a:pPr>
            <a:r>
              <a:rPr lang="en-SG" dirty="0"/>
              <a:t>Cardiothoracic Surgery (6 years)</a:t>
            </a:r>
          </a:p>
          <a:p>
            <a:pPr>
              <a:spcBef>
                <a:spcPts val="0"/>
              </a:spcBef>
            </a:pPr>
            <a:r>
              <a:rPr lang="en-SG" dirty="0"/>
              <a:t>Neurosurgery (6 years)</a:t>
            </a:r>
          </a:p>
          <a:p>
            <a:pPr>
              <a:spcBef>
                <a:spcPts val="0"/>
              </a:spcBef>
            </a:pPr>
            <a:r>
              <a:rPr lang="en-SG" dirty="0"/>
              <a:t>Urology (6 years)</a:t>
            </a:r>
          </a:p>
          <a:p>
            <a:pPr>
              <a:spcBef>
                <a:spcPts val="0"/>
              </a:spcBef>
            </a:pPr>
            <a:r>
              <a:rPr lang="en-SG" dirty="0"/>
              <a:t>Plastic Surgery (6 years)</a:t>
            </a:r>
          </a:p>
          <a:p>
            <a:pPr>
              <a:spcBef>
                <a:spcPts val="0"/>
              </a:spcBef>
            </a:pPr>
            <a:r>
              <a:rPr lang="en-SG" dirty="0"/>
              <a:t>Hand Surgery (6 years)</a:t>
            </a:r>
          </a:p>
          <a:p>
            <a:pPr>
              <a:spcBef>
                <a:spcPts val="0"/>
              </a:spcBef>
            </a:pPr>
            <a:r>
              <a:rPr lang="en-SG" dirty="0"/>
              <a:t>Radiation Oncology (5 years)</a:t>
            </a:r>
          </a:p>
          <a:p>
            <a:pPr marL="0" indent="0">
              <a:spcBef>
                <a:spcPts val="0"/>
              </a:spcBef>
              <a:buNone/>
            </a:pPr>
            <a:endParaRPr lang="en-SG" dirty="0"/>
          </a:p>
          <a:p>
            <a:pPr marL="0" indent="0">
              <a:spcBef>
                <a:spcPts val="0"/>
              </a:spcBef>
              <a:buNone/>
            </a:pPr>
            <a:r>
              <a:rPr lang="en-SG" u="sng" dirty="0"/>
              <a:t>*Internal Medicine Senior Residency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SG" u="sng" dirty="0"/>
              <a:t>(after 3 years of IM Junior Residency)</a:t>
            </a:r>
          </a:p>
          <a:p>
            <a:pPr>
              <a:spcBef>
                <a:spcPts val="0"/>
              </a:spcBef>
            </a:pPr>
            <a:r>
              <a:rPr lang="en-SG" dirty="0"/>
              <a:t>Advanced Internal Medicine (2 years)</a:t>
            </a:r>
          </a:p>
          <a:p>
            <a:pPr>
              <a:spcBef>
                <a:spcPts val="0"/>
              </a:spcBef>
            </a:pPr>
            <a:r>
              <a:rPr lang="en-SG" dirty="0"/>
              <a:t>Cardiology (3.5 years)</a:t>
            </a:r>
          </a:p>
          <a:p>
            <a:pPr>
              <a:spcBef>
                <a:spcPts val="0"/>
              </a:spcBef>
            </a:pPr>
            <a:r>
              <a:rPr lang="en-SG" dirty="0"/>
              <a:t>Dermatology (3.5 years)</a:t>
            </a:r>
          </a:p>
          <a:p>
            <a:pPr>
              <a:spcBef>
                <a:spcPts val="0"/>
              </a:spcBef>
            </a:pPr>
            <a:r>
              <a:rPr lang="en-SG" dirty="0"/>
              <a:t>Endocrinology (3 years)</a:t>
            </a:r>
          </a:p>
          <a:p>
            <a:pPr>
              <a:spcBef>
                <a:spcPts val="0"/>
              </a:spcBef>
            </a:pPr>
            <a:r>
              <a:rPr lang="en-SG" dirty="0"/>
              <a:t>Gastroenterology (3 years)</a:t>
            </a:r>
          </a:p>
          <a:p>
            <a:pPr>
              <a:spcBef>
                <a:spcPts val="0"/>
              </a:spcBef>
            </a:pPr>
            <a:r>
              <a:rPr lang="en-SG" dirty="0"/>
              <a:t>Geriatric Medicine (3 years)</a:t>
            </a:r>
          </a:p>
          <a:p>
            <a:pPr>
              <a:spcBef>
                <a:spcPts val="0"/>
              </a:spcBef>
            </a:pPr>
            <a:r>
              <a:rPr lang="en-SG" dirty="0"/>
              <a:t>Haematology (3 years)</a:t>
            </a:r>
          </a:p>
          <a:p>
            <a:pPr>
              <a:spcBef>
                <a:spcPts val="0"/>
              </a:spcBef>
            </a:pPr>
            <a:r>
              <a:rPr lang="en-SG" dirty="0"/>
              <a:t>Infectious Diseases (3 years)</a:t>
            </a:r>
          </a:p>
          <a:p>
            <a:pPr>
              <a:spcBef>
                <a:spcPts val="0"/>
              </a:spcBef>
            </a:pPr>
            <a:r>
              <a:rPr lang="en-SG" dirty="0"/>
              <a:t>Medical Oncology (3 years)</a:t>
            </a:r>
          </a:p>
          <a:p>
            <a:pPr>
              <a:spcBef>
                <a:spcPts val="0"/>
              </a:spcBef>
            </a:pPr>
            <a:r>
              <a:rPr lang="en-SG" dirty="0"/>
              <a:t>Neurology (3 years)</a:t>
            </a:r>
          </a:p>
          <a:p>
            <a:pPr>
              <a:spcBef>
                <a:spcPts val="0"/>
              </a:spcBef>
            </a:pPr>
            <a:r>
              <a:rPr lang="en-SG" dirty="0"/>
              <a:t>Nuclear Medicine (2 years)</a:t>
            </a:r>
          </a:p>
          <a:p>
            <a:pPr>
              <a:spcBef>
                <a:spcPts val="0"/>
              </a:spcBef>
            </a:pPr>
            <a:r>
              <a:rPr lang="en-SG" dirty="0"/>
              <a:t>Renal Medicine (3 years)</a:t>
            </a:r>
          </a:p>
          <a:p>
            <a:pPr>
              <a:spcBef>
                <a:spcPts val="0"/>
              </a:spcBef>
            </a:pPr>
            <a:r>
              <a:rPr lang="en-SG" dirty="0"/>
              <a:t>Rehabilitation Medicine (3 years)</a:t>
            </a:r>
          </a:p>
          <a:p>
            <a:pPr>
              <a:spcBef>
                <a:spcPts val="0"/>
              </a:spcBef>
            </a:pPr>
            <a:r>
              <a:rPr lang="en-SG" dirty="0"/>
              <a:t>Respiratory Medicine (3 years)</a:t>
            </a:r>
          </a:p>
          <a:p>
            <a:pPr>
              <a:spcBef>
                <a:spcPts val="0"/>
              </a:spcBef>
            </a:pPr>
            <a:r>
              <a:rPr lang="en-SG" dirty="0"/>
              <a:t>Rheumatology (3 years)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86" y="1988840"/>
            <a:ext cx="25273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36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/>
              <a:t>Applying for Residency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9066"/>
            <a:ext cx="5150296" cy="5655156"/>
          </a:xfrm>
        </p:spPr>
        <p:txBody>
          <a:bodyPr>
            <a:noAutofit/>
          </a:bodyPr>
          <a:lstStyle/>
          <a:p>
            <a:r>
              <a:rPr lang="en-SG" sz="1600" dirty="0"/>
              <a:t>You need to </a:t>
            </a:r>
            <a:r>
              <a:rPr lang="en-SG" sz="1600" b="1" dirty="0"/>
              <a:t>secure employment with MOHH first </a:t>
            </a:r>
            <a:r>
              <a:rPr lang="en-SG" sz="1600" dirty="0"/>
              <a:t>(i.e. submit job application and attend the employment interview in Melbourne)</a:t>
            </a:r>
          </a:p>
          <a:p>
            <a:r>
              <a:rPr lang="en-SG" sz="1600" b="1" dirty="0" smtClean="0"/>
              <a:t>4-station </a:t>
            </a:r>
            <a:r>
              <a:rPr lang="en-SG" sz="1600" b="1" dirty="0" smtClean="0"/>
              <a:t>M</a:t>
            </a:r>
            <a:r>
              <a:rPr lang="en-SG" sz="1600" b="1" dirty="0" smtClean="0"/>
              <a:t>ulti-Mini Interview </a:t>
            </a:r>
            <a:r>
              <a:rPr lang="en-SG" sz="1600" dirty="0" smtClean="0"/>
              <a:t>(non-clinical </a:t>
            </a:r>
            <a:r>
              <a:rPr lang="en-SG" sz="1600" dirty="0"/>
              <a:t>scenarios, 10 minutes each) </a:t>
            </a:r>
            <a:r>
              <a:rPr lang="en-SG" sz="1600" b="1" dirty="0">
                <a:solidFill>
                  <a:srgbClr val="FF0000"/>
                </a:solidFill>
              </a:rPr>
              <a:t>IN SINGAPORE </a:t>
            </a:r>
            <a:r>
              <a:rPr lang="en-SG" sz="1600" dirty="0"/>
              <a:t>in November</a:t>
            </a:r>
          </a:p>
          <a:p>
            <a:r>
              <a:rPr lang="en-SG" sz="1600" dirty="0"/>
              <a:t>Those who pass the MMI </a:t>
            </a:r>
            <a:r>
              <a:rPr lang="en-SG" sz="1600" dirty="0" smtClean="0"/>
              <a:t>→</a:t>
            </a:r>
            <a:r>
              <a:rPr lang="en-SG" sz="1600" dirty="0" smtClean="0"/>
              <a:t> </a:t>
            </a:r>
            <a:r>
              <a:rPr lang="en-SG" sz="1600" dirty="0"/>
              <a:t>ranking and matching process</a:t>
            </a:r>
          </a:p>
          <a:p>
            <a:r>
              <a:rPr lang="en-SG" sz="1600" b="1" dirty="0"/>
              <a:t>If matched, enter program in July</a:t>
            </a:r>
            <a:r>
              <a:rPr lang="en-SG" sz="1600" dirty="0"/>
              <a:t> the following year for direct entry programs</a:t>
            </a:r>
          </a:p>
          <a:p>
            <a:r>
              <a:rPr lang="en-SG" sz="1600" dirty="0"/>
              <a:t>Difficult but not impossible for IMGs to successfully match as a medical student. It becomes easier after you have worked in the system for a while and people know who you are</a:t>
            </a:r>
          </a:p>
          <a:p>
            <a:r>
              <a:rPr lang="en-SG" sz="1600" dirty="0"/>
              <a:t>Only apply if you know which specialty you want and only apply for the specialties you want – if you back out you will be barred from applying for one </a:t>
            </a:r>
            <a:r>
              <a:rPr lang="en-SG" sz="1600" dirty="0" smtClean="0"/>
              <a:t>year</a:t>
            </a:r>
          </a:p>
          <a:p>
            <a:r>
              <a:rPr lang="en-SG" sz="1600" dirty="0"/>
              <a:t>Have a good read through the residency website at </a:t>
            </a:r>
            <a:r>
              <a:rPr lang="en-SG" sz="1600" dirty="0">
                <a:hlinkClick r:id="rId3"/>
              </a:rPr>
              <a:t>http://</a:t>
            </a:r>
            <a:r>
              <a:rPr lang="en-SG" sz="1600" dirty="0" smtClean="0">
                <a:hlinkClick r:id="rId3"/>
              </a:rPr>
              <a:t>physician.mohh.com.sg/residency/index.html</a:t>
            </a:r>
            <a:endParaRPr lang="en-SG" sz="1600" dirty="0"/>
          </a:p>
        </p:txBody>
      </p:sp>
    </p:spTree>
    <p:extLst>
      <p:ext uri="{BB962C8B-B14F-4D97-AF65-F5344CB8AC3E}">
        <p14:creationId xmlns:p14="http://schemas.microsoft.com/office/powerpoint/2010/main" val="937560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Find out More: MOHH Info Sessions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dirty="0"/>
              <a:t>MOHH comes down to </a:t>
            </a:r>
            <a:r>
              <a:rPr lang="en-SG" b="1" dirty="0"/>
              <a:t>Melbourne in March every year </a:t>
            </a:r>
            <a:r>
              <a:rPr lang="en-SG" dirty="0"/>
              <a:t>to hold career information sessions</a:t>
            </a:r>
          </a:p>
          <a:p>
            <a:r>
              <a:rPr lang="en-SG" dirty="0"/>
              <a:t>Topics covered</a:t>
            </a:r>
          </a:p>
          <a:p>
            <a:pPr lvl="1"/>
            <a:r>
              <a:rPr lang="en-SG" dirty="0"/>
              <a:t>Medical career in Singapore</a:t>
            </a:r>
          </a:p>
          <a:p>
            <a:pPr lvl="1"/>
            <a:r>
              <a:rPr lang="en-SG" dirty="0"/>
              <a:t>Remuneration and benefits</a:t>
            </a:r>
          </a:p>
          <a:p>
            <a:pPr lvl="1"/>
            <a:r>
              <a:rPr lang="en-SG" dirty="0"/>
              <a:t>Residency and application process</a:t>
            </a:r>
          </a:p>
          <a:p>
            <a:r>
              <a:rPr lang="en-SG" dirty="0"/>
              <a:t>Employment </a:t>
            </a:r>
            <a:r>
              <a:rPr lang="en-SG" b="1" dirty="0"/>
              <a:t>interviews are usually held in Melbourne around July/August</a:t>
            </a:r>
          </a:p>
          <a:p>
            <a:r>
              <a:rPr lang="en-SG" dirty="0"/>
              <a:t>Keep an eye out for details on </a:t>
            </a:r>
            <a:r>
              <a:rPr lang="en-SG" dirty="0">
                <a:hlinkClick r:id="rId3"/>
              </a:rPr>
              <a:t>http://physician.mohh.com.sg/</a:t>
            </a:r>
            <a:r>
              <a:rPr lang="en-SG" dirty="0"/>
              <a:t> for details and updates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93" y="3045415"/>
            <a:ext cx="355804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91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3200" dirty="0" smtClean="0"/>
              <a:t>The </a:t>
            </a:r>
            <a:r>
              <a:rPr lang="en-SG" sz="3200" dirty="0" smtClean="0"/>
              <a:t>Pros</a:t>
            </a:r>
            <a:endParaRPr lang="en-S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SG" dirty="0"/>
              <a:t>Arguably one of the most advanced medical hubs in the region</a:t>
            </a:r>
          </a:p>
          <a:p>
            <a:r>
              <a:rPr lang="en-SG" dirty="0"/>
              <a:t>High job security (you don’t have to apply for a job every year)</a:t>
            </a:r>
          </a:p>
          <a:p>
            <a:r>
              <a:rPr lang="en-SG" dirty="0"/>
              <a:t>High patient volume therefore amazing variety of cases and very rigorous training</a:t>
            </a:r>
          </a:p>
          <a:p>
            <a:r>
              <a:rPr lang="en-SG" dirty="0"/>
              <a:t>Many opportunities to train in highly specialised tertiary centres and also with the expanding public healthcare system in the next few years</a:t>
            </a:r>
          </a:p>
          <a:p>
            <a:r>
              <a:rPr lang="en-SG" dirty="0"/>
              <a:t>Relatively low cost of living (unless you wish to own a car)</a:t>
            </a:r>
          </a:p>
          <a:p>
            <a:r>
              <a:rPr lang="en-SG" dirty="0"/>
              <a:t>Fantastic CHEAP food, not to mention often free food during teaching sessions (no more </a:t>
            </a:r>
            <a:r>
              <a:rPr lang="en-SG" dirty="0" err="1"/>
              <a:t>Zouki</a:t>
            </a:r>
            <a:r>
              <a:rPr lang="en-SG" dirty="0"/>
              <a:t> thank goodness</a:t>
            </a:r>
            <a:r>
              <a:rPr lang="en-SG" dirty="0">
                <a:sym typeface="Wingdings" panose="05000000000000000000" pitchFamily="2" charset="2"/>
              </a:rPr>
              <a:t>)</a:t>
            </a:r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45" y="1452428"/>
            <a:ext cx="3106340" cy="1944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5" y="3645024"/>
            <a:ext cx="3106340" cy="210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60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3200" dirty="0" smtClean="0"/>
              <a:t>Potential Challenges</a:t>
            </a:r>
            <a:endParaRPr lang="en-S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SG" dirty="0"/>
              <a:t>Long hours, heavy workload and very fast pace</a:t>
            </a:r>
          </a:p>
          <a:p>
            <a:pPr lvl="1"/>
            <a:r>
              <a:rPr lang="en-SG" dirty="0"/>
              <a:t>Normal day is 0700-1700 but can be longer in surgical units (0530-2000)</a:t>
            </a:r>
          </a:p>
          <a:p>
            <a:pPr lvl="1"/>
            <a:r>
              <a:rPr lang="en-SG" dirty="0" smtClean="0"/>
              <a:t>‘Call’ system: HOs </a:t>
            </a:r>
            <a:r>
              <a:rPr lang="en-SG" dirty="0"/>
              <a:t>work from 7am to 12+pm the next day (30 hours </a:t>
            </a:r>
            <a:r>
              <a:rPr lang="en-SG" dirty="0" smtClean="0"/>
              <a:t>straight), </a:t>
            </a:r>
            <a:r>
              <a:rPr lang="en-SG" dirty="0"/>
              <a:t>~</a:t>
            </a:r>
            <a:r>
              <a:rPr lang="en-SG" dirty="0" smtClean="0"/>
              <a:t>4 </a:t>
            </a:r>
            <a:r>
              <a:rPr lang="en-SG" dirty="0"/>
              <a:t>times a </a:t>
            </a:r>
            <a:r>
              <a:rPr lang="en-SG" dirty="0" smtClean="0"/>
              <a:t>month</a:t>
            </a:r>
          </a:p>
          <a:p>
            <a:pPr lvl="1"/>
            <a:r>
              <a:rPr lang="en-SG" dirty="0" smtClean="0"/>
              <a:t>Slowly </a:t>
            </a:r>
            <a:r>
              <a:rPr lang="en-SG" dirty="0" smtClean="0"/>
              <a:t>moving to </a:t>
            </a:r>
            <a:r>
              <a:rPr lang="en-SG" dirty="0"/>
              <a:t>a “night float” </a:t>
            </a:r>
            <a:r>
              <a:rPr lang="en-SG" dirty="0" smtClean="0"/>
              <a:t>system</a:t>
            </a:r>
          </a:p>
          <a:p>
            <a:pPr lvl="1"/>
            <a:r>
              <a:rPr lang="en-SG" dirty="0"/>
              <a:t>~</a:t>
            </a:r>
            <a:r>
              <a:rPr lang="en-SG" dirty="0" smtClean="0"/>
              <a:t>70</a:t>
            </a:r>
            <a:r>
              <a:rPr lang="en-SG" dirty="0"/>
              <a:t>+ hours per week for medical rotations and longer for surgical rotations</a:t>
            </a:r>
          </a:p>
          <a:p>
            <a:r>
              <a:rPr lang="en-SG" dirty="0"/>
              <a:t>Lower pay </a:t>
            </a:r>
            <a:r>
              <a:rPr lang="en-SG" dirty="0" smtClean="0"/>
              <a:t>compared to </a:t>
            </a:r>
            <a:r>
              <a:rPr lang="en-SG" dirty="0"/>
              <a:t>Australia (but taxes are much lower)</a:t>
            </a:r>
          </a:p>
          <a:p>
            <a:r>
              <a:rPr lang="en-SG" dirty="0"/>
              <a:t>Potential language barriers (most patients speak English but some elderly patients only speak Mandarin, various Chinese dialects, Malay or Tamil)</a:t>
            </a:r>
          </a:p>
          <a:p>
            <a:r>
              <a:rPr lang="en-SG" dirty="0"/>
              <a:t>Local culture and slang can take a while to get used to, plus unique terms (</a:t>
            </a:r>
            <a:r>
              <a:rPr lang="en-SG" dirty="0" err="1" smtClean="0"/>
              <a:t>hypocount</a:t>
            </a:r>
            <a:r>
              <a:rPr lang="en-SG" dirty="0"/>
              <a:t> </a:t>
            </a:r>
            <a:r>
              <a:rPr lang="en-SG" dirty="0" smtClean="0"/>
              <a:t>/ set plug / blue letter / TCU </a:t>
            </a:r>
            <a:r>
              <a:rPr lang="en-SG" dirty="0" smtClean="0"/>
              <a:t>???)</a:t>
            </a:r>
            <a:endParaRPr lang="en-SG" dirty="0"/>
          </a:p>
          <a:p>
            <a:r>
              <a:rPr lang="en-SG" dirty="0"/>
              <a:t>Perennial hot and humid weather (some wards don’t have air-conditioning)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2" y="3933056"/>
            <a:ext cx="3103082" cy="2068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92" y="1628800"/>
            <a:ext cx="31323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55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To find out what it is really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Do an elective in Singapore</a:t>
            </a:r>
          </a:p>
          <a:p>
            <a:pPr lvl="1"/>
            <a:r>
              <a:rPr lang="en-SG" dirty="0"/>
              <a:t>Guaranteed to be an unique experience </a:t>
            </a:r>
            <a:r>
              <a:rPr lang="en-SG" dirty="0">
                <a:sym typeface="Wingdings" panose="05000000000000000000" pitchFamily="2" charset="2"/>
              </a:rPr>
              <a:t></a:t>
            </a:r>
            <a:endParaRPr lang="en-SG" dirty="0"/>
          </a:p>
          <a:p>
            <a:pPr lvl="1"/>
            <a:r>
              <a:rPr lang="en-SG" dirty="0"/>
              <a:t>Also helps with networking and finding referees for residency application if you are really keen</a:t>
            </a:r>
          </a:p>
          <a:p>
            <a:r>
              <a:rPr lang="en-SG" dirty="0"/>
              <a:t>Ask your Singaporean classmates</a:t>
            </a:r>
          </a:p>
          <a:p>
            <a:pPr lvl="1"/>
            <a:r>
              <a:rPr lang="en-SG" dirty="0"/>
              <a:t>Hopefully you know who we are by now </a:t>
            </a:r>
            <a:r>
              <a:rPr lang="en-SG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SG" dirty="0">
                <a:sym typeface="Wingdings" panose="05000000000000000000" pitchFamily="2" charset="2"/>
              </a:rPr>
              <a:t>Many of us have done electives in Singapore and have some experience with the system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13560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Clinical Electives in Singapore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5811" y="559678"/>
            <a:ext cx="5373950" cy="5533618"/>
          </a:xfrm>
        </p:spPr>
        <p:txBody>
          <a:bodyPr>
            <a:normAutofit fontScale="92500" lnSpcReduction="20000"/>
          </a:bodyPr>
          <a:lstStyle/>
          <a:p>
            <a:r>
              <a:rPr lang="en-SG" dirty="0"/>
              <a:t>The following hospitals accept direct applications</a:t>
            </a:r>
          </a:p>
          <a:p>
            <a:pPr lvl="1"/>
            <a:r>
              <a:rPr lang="en-SG" dirty="0"/>
              <a:t>Singapore General Hospital (SGH) </a:t>
            </a:r>
            <a:r>
              <a:rPr lang="en-SG" dirty="0">
                <a:hlinkClick r:id="rId3"/>
              </a:rPr>
              <a:t>http://www.sgh.com.sg/Education/Undergraduate-Medical-Education/Pages/application.aspx</a:t>
            </a:r>
            <a:endParaRPr lang="en-SG" dirty="0"/>
          </a:p>
          <a:p>
            <a:pPr lvl="1"/>
            <a:r>
              <a:rPr lang="en-SG" dirty="0"/>
              <a:t>National University Hospital (NUH)</a:t>
            </a:r>
            <a:br>
              <a:rPr lang="en-SG" dirty="0"/>
            </a:br>
            <a:r>
              <a:rPr lang="en-SG" dirty="0">
                <a:hlinkClick r:id="rId4"/>
              </a:rPr>
              <a:t>http://www.nuhs.edu.sg/education/medical-education/medical-students/electives.html</a:t>
            </a:r>
            <a:endParaRPr lang="en-SG" dirty="0"/>
          </a:p>
          <a:p>
            <a:pPr lvl="1"/>
            <a:r>
              <a:rPr lang="en-SG" dirty="0"/>
              <a:t>Tan </a:t>
            </a:r>
            <a:r>
              <a:rPr lang="en-SG" dirty="0" err="1"/>
              <a:t>Tock</a:t>
            </a:r>
            <a:r>
              <a:rPr lang="en-SG" dirty="0"/>
              <a:t> Seng Hospital (TTSH) </a:t>
            </a:r>
            <a:r>
              <a:rPr lang="en-SG" dirty="0">
                <a:hlinkClick r:id="rId5"/>
              </a:rPr>
              <a:t>http://www.ttshppeo.com.sg/home/medical/electives-for-overseas-medical-students</a:t>
            </a:r>
            <a:endParaRPr lang="en-SG" dirty="0"/>
          </a:p>
          <a:p>
            <a:pPr lvl="1"/>
            <a:r>
              <a:rPr lang="en-SG" dirty="0"/>
              <a:t>KK Women’s and Children’s Hospital (KKH) </a:t>
            </a:r>
            <a:r>
              <a:rPr lang="en-SG" dirty="0">
                <a:hlinkClick r:id="rId6"/>
              </a:rPr>
              <a:t>http://www.kkh.com.sg/educationandtraining/overseaselective/Pages/Paediatrics.aspx</a:t>
            </a:r>
            <a:endParaRPr lang="en-SG" dirty="0"/>
          </a:p>
          <a:p>
            <a:r>
              <a:rPr lang="en-SG" dirty="0"/>
              <a:t>Yong Loo Lin School of Medicine, National University of Singapore (</a:t>
            </a:r>
            <a:r>
              <a:rPr lang="en-SG" dirty="0" err="1"/>
              <a:t>YLLSoM</a:t>
            </a:r>
            <a:r>
              <a:rPr lang="en-SG" dirty="0"/>
              <a:t>, NUS) coordinates electives for other hospitals as well as the above </a:t>
            </a:r>
            <a:r>
              <a:rPr lang="en-SG" dirty="0">
                <a:hlinkClick r:id="rId7"/>
              </a:rPr>
              <a:t>https://itumed.nus.edu.sg/scep/default.aspx</a:t>
            </a:r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90" y="2447372"/>
            <a:ext cx="1970865" cy="583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90" y="3167452"/>
            <a:ext cx="1512168" cy="611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28" y="3891662"/>
            <a:ext cx="2007586" cy="643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90" y="4671490"/>
            <a:ext cx="2042874" cy="623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58466"/>
            <a:ext cx="3411026" cy="63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5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Thank You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SG" dirty="0"/>
              <a:t>For all information regarding a medical career in Singapore, visit </a:t>
            </a:r>
            <a:r>
              <a:rPr lang="en-SG" dirty="0">
                <a:hlinkClick r:id="rId3"/>
              </a:rPr>
              <a:t>http://physician.mohh.com.sg/</a:t>
            </a:r>
            <a:r>
              <a:rPr lang="en-SG" dirty="0"/>
              <a:t/>
            </a:r>
            <a:br>
              <a:rPr lang="en-SG" dirty="0"/>
            </a:br>
            <a:r>
              <a:rPr lang="en-SG" dirty="0"/>
              <a:t>or contact </a:t>
            </a:r>
            <a:r>
              <a:rPr lang="en-SG" dirty="0">
                <a:hlinkClick r:id="rId4"/>
              </a:rPr>
              <a:t>physician@mohh.com.sg</a:t>
            </a:r>
            <a:endParaRPr lang="en-SG" dirty="0"/>
          </a:p>
          <a:p>
            <a:r>
              <a:rPr lang="en-SG" dirty="0"/>
              <a:t>Singapore Medical Council (medical registration) </a:t>
            </a:r>
            <a:r>
              <a:rPr lang="en-SG" dirty="0">
                <a:hlinkClick r:id="rId5"/>
              </a:rPr>
              <a:t>http://www.smc.gov.sg/</a:t>
            </a:r>
            <a:endParaRPr lang="en-SG" dirty="0"/>
          </a:p>
          <a:p>
            <a:r>
              <a:rPr lang="en-SG" dirty="0"/>
              <a:t>Residency Information and Application </a:t>
            </a:r>
            <a:r>
              <a:rPr lang="en-SG" dirty="0">
                <a:hlinkClick r:id="rId6"/>
              </a:rPr>
              <a:t>http://physician.mohh.com.sg/residency/index.html</a:t>
            </a:r>
            <a:endParaRPr lang="en-SG" dirty="0"/>
          </a:p>
          <a:p>
            <a:r>
              <a:rPr lang="en-SG" dirty="0"/>
              <a:t>Residency Sponsoring Institutions</a:t>
            </a:r>
          </a:p>
          <a:p>
            <a:pPr lvl="1"/>
            <a:r>
              <a:rPr lang="en-SG" dirty="0" err="1"/>
              <a:t>SingHealth</a:t>
            </a:r>
            <a:r>
              <a:rPr lang="en-SG" dirty="0"/>
              <a:t> </a:t>
            </a:r>
            <a:r>
              <a:rPr lang="en-SG" dirty="0">
                <a:hlinkClick r:id="rId7"/>
              </a:rPr>
              <a:t>http://www.singhealthresidency.com.sg/</a:t>
            </a:r>
            <a:endParaRPr lang="en-SG" dirty="0"/>
          </a:p>
          <a:p>
            <a:pPr lvl="1"/>
            <a:r>
              <a:rPr lang="en-SG" dirty="0"/>
              <a:t>National University Health System (NUHS) </a:t>
            </a:r>
            <a:r>
              <a:rPr lang="en-SG" dirty="0">
                <a:hlinkClick r:id="rId8"/>
              </a:rPr>
              <a:t>http://www.nuhs.edu.sg/nuhsresidency/</a:t>
            </a:r>
            <a:endParaRPr lang="en-SG" dirty="0"/>
          </a:p>
          <a:p>
            <a:pPr lvl="1"/>
            <a:r>
              <a:rPr lang="en-SG" dirty="0"/>
              <a:t>National Healthcare Group (NHG) </a:t>
            </a:r>
            <a:r>
              <a:rPr lang="en-SG" dirty="0">
                <a:hlinkClick r:id="rId9"/>
              </a:rPr>
              <a:t>https://www.nhgresidencyprogram.com.sg/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2608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dirty="0"/>
              <a:t>The author of this presentation has made every effort to ensure the accuracy of the </a:t>
            </a:r>
            <a:r>
              <a:rPr lang="en-SG" dirty="0" smtClean="0"/>
              <a:t>information, however </a:t>
            </a:r>
            <a:r>
              <a:rPr lang="en-SG" dirty="0"/>
              <a:t>is not responsible for any inadvertent errors.</a:t>
            </a:r>
          </a:p>
          <a:p>
            <a:r>
              <a:rPr lang="en-SG" dirty="0"/>
              <a:t>In any doubt, check with </a:t>
            </a:r>
            <a:r>
              <a:rPr lang="en-SG" dirty="0" smtClean="0"/>
              <a:t>official </a:t>
            </a:r>
            <a:r>
              <a:rPr lang="en-SG" dirty="0"/>
              <a:t>sources </a:t>
            </a:r>
            <a:r>
              <a:rPr lang="en-SG" dirty="0" smtClean="0"/>
              <a:t>first-hand.</a:t>
            </a:r>
            <a:endParaRPr lang="en-SG" dirty="0"/>
          </a:p>
          <a:p>
            <a:r>
              <a:rPr lang="en-SG" dirty="0"/>
              <a:t>Any opinions expressed are the author’s own and do not represent the views of any agencies or organisations.</a:t>
            </a:r>
          </a:p>
        </p:txBody>
      </p:sp>
    </p:spTree>
    <p:extLst>
      <p:ext uri="{BB962C8B-B14F-4D97-AF65-F5344CB8AC3E}">
        <p14:creationId xmlns:p14="http://schemas.microsoft.com/office/powerpoint/2010/main" val="1554066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990600"/>
          </a:xfrm>
        </p:spPr>
        <p:txBody>
          <a:bodyPr>
            <a:noAutofit/>
          </a:bodyPr>
          <a:lstStyle/>
          <a:p>
            <a:r>
              <a:rPr lang="it-IT" sz="3200" i="0" dirty="0" smtClean="0"/>
              <a:t>Singapore 1.3521</a:t>
            </a:r>
            <a:r>
              <a:rPr lang="it-IT" sz="3200" i="0" dirty="0"/>
              <a:t>° N, 103.8198° E</a:t>
            </a:r>
            <a:endParaRPr lang="en-SG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700"/>
            <a:ext cx="9144000" cy="4800469"/>
          </a:xfrm>
          <a:prstGeom prst="rect">
            <a:avLst/>
          </a:prstGeom>
        </p:spPr>
      </p:pic>
      <p:pic>
        <p:nvPicPr>
          <p:cNvPr id="11" name="Picture 3" descr="C:\Users\Lu Yuyang Richard\Desktop\640px-Flag_of_Singapor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3505"/>
            <a:ext cx="1801064" cy="1201647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9678"/>
            <a:ext cx="2979386" cy="4952492"/>
          </a:xfrm>
        </p:spPr>
        <p:txBody>
          <a:bodyPr>
            <a:normAutofit/>
          </a:bodyPr>
          <a:lstStyle/>
          <a:p>
            <a:r>
              <a:rPr lang="en-SG" smtClean="0"/>
              <a:t>Registration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9066"/>
            <a:ext cx="5006280" cy="5655156"/>
          </a:xfrm>
        </p:spPr>
        <p:txBody>
          <a:bodyPr>
            <a:noAutofit/>
          </a:bodyPr>
          <a:lstStyle/>
          <a:p>
            <a:r>
              <a:rPr lang="en-SG" sz="1600" dirty="0"/>
              <a:t>The Melbourne MD and MBBS are both </a:t>
            </a:r>
            <a:r>
              <a:rPr lang="en-SG" sz="1600" b="1" dirty="0"/>
              <a:t>recognised by the Singapore Medical Council</a:t>
            </a:r>
            <a:r>
              <a:rPr lang="en-SG" sz="1600" dirty="0"/>
              <a:t> (</a:t>
            </a:r>
            <a:r>
              <a:rPr lang="en-SG" sz="1600" dirty="0" smtClean="0"/>
              <a:t>SMC)</a:t>
            </a:r>
          </a:p>
          <a:p>
            <a:pPr lvl="1"/>
            <a:r>
              <a:rPr lang="en-SG" sz="1400" dirty="0" smtClean="0"/>
              <a:t>No additional </a:t>
            </a:r>
            <a:r>
              <a:rPr lang="en-SG" sz="1400" dirty="0"/>
              <a:t>exams </a:t>
            </a:r>
            <a:r>
              <a:rPr lang="en-SG" sz="1400" dirty="0" smtClean="0"/>
              <a:t>to </a:t>
            </a:r>
            <a:r>
              <a:rPr lang="en-SG" sz="1400" dirty="0"/>
              <a:t>work as a medical practitioner in </a:t>
            </a:r>
            <a:r>
              <a:rPr lang="en-SG" sz="1400" dirty="0" smtClean="0"/>
              <a:t>Singapore</a:t>
            </a:r>
          </a:p>
          <a:p>
            <a:pPr lvl="1"/>
            <a:r>
              <a:rPr lang="en-SG" sz="1400" dirty="0">
                <a:hlinkClick r:id="rId3"/>
              </a:rPr>
              <a:t>http://www.smc.gov.sg</a:t>
            </a:r>
            <a:r>
              <a:rPr lang="en-SG" sz="1400" dirty="0" smtClean="0">
                <a:hlinkClick r:id="rId3"/>
              </a:rPr>
              <a:t>/</a:t>
            </a:r>
            <a:endParaRPr lang="en-SG" sz="1400" dirty="0"/>
          </a:p>
          <a:p>
            <a:r>
              <a:rPr lang="en-SG" sz="1600" b="1" dirty="0" smtClean="0"/>
              <a:t>PGY 1 = House Officer </a:t>
            </a:r>
            <a:r>
              <a:rPr lang="en-SG" sz="1600" dirty="0" smtClean="0"/>
              <a:t>(HO) aka Intern</a:t>
            </a:r>
          </a:p>
          <a:p>
            <a:pPr lvl="1"/>
            <a:r>
              <a:rPr lang="en-SG" sz="1400" dirty="0" smtClean="0"/>
              <a:t>Work </a:t>
            </a:r>
            <a:r>
              <a:rPr lang="en-SG" sz="1400" dirty="0"/>
              <a:t>as a House Officer (HO) under </a:t>
            </a:r>
            <a:r>
              <a:rPr lang="en-SG" sz="1400" b="1" dirty="0"/>
              <a:t>Provisional Registration</a:t>
            </a:r>
          </a:p>
          <a:p>
            <a:pPr lvl="1"/>
            <a:r>
              <a:rPr lang="en-SG" sz="1400" dirty="0"/>
              <a:t>Satisfactory completion of PGY1 required to gain </a:t>
            </a:r>
            <a:r>
              <a:rPr lang="en-SG" sz="1400" b="1" dirty="0"/>
              <a:t>Conditional </a:t>
            </a:r>
            <a:r>
              <a:rPr lang="en-SG" sz="1400" b="1" dirty="0" smtClean="0"/>
              <a:t>Registration</a:t>
            </a:r>
          </a:p>
          <a:p>
            <a:r>
              <a:rPr lang="en-SG" sz="1600" b="1" dirty="0" smtClean="0"/>
              <a:t>PGY2 = Medical Officer </a:t>
            </a:r>
            <a:r>
              <a:rPr lang="en-SG" sz="1600" dirty="0" smtClean="0"/>
              <a:t>(MO) aka HMO2</a:t>
            </a:r>
            <a:endParaRPr lang="en-SG" sz="1600" dirty="0"/>
          </a:p>
          <a:p>
            <a:pPr lvl="1"/>
            <a:r>
              <a:rPr lang="en-SG" sz="1400" dirty="0"/>
              <a:t>Completion of internship in Australia is recognised for </a:t>
            </a:r>
            <a:r>
              <a:rPr lang="en-SG" sz="1400" b="1" dirty="0"/>
              <a:t>Conditional Registration</a:t>
            </a:r>
          </a:p>
          <a:p>
            <a:r>
              <a:rPr lang="en-SG" sz="1600" dirty="0"/>
              <a:t>Conditional Registration requires supervised practice, 2 years for Singaporeans and 4 years for SPRs/foreigners) prior to Full Registration (this is for non-specialists</a:t>
            </a:r>
            <a:r>
              <a:rPr lang="en-SG" sz="1600" dirty="0" smtClean="0"/>
              <a:t>)</a:t>
            </a:r>
            <a:endParaRPr lang="en-SG" sz="1600" dirty="0"/>
          </a:p>
        </p:txBody>
      </p:sp>
      <p:pic>
        <p:nvPicPr>
          <p:cNvPr id="4" name="Picture 6" descr="C:\Users\Lu Yuyang Richard\Desktop\smc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49" y="1268760"/>
            <a:ext cx="1389324" cy="115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15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59678"/>
            <a:ext cx="3051394" cy="4952492"/>
          </a:xfrm>
        </p:spPr>
        <p:txBody>
          <a:bodyPr>
            <a:normAutofit/>
          </a:bodyPr>
          <a:lstStyle/>
          <a:p>
            <a:r>
              <a:rPr lang="en-SG" dirty="0" smtClean="0"/>
              <a:t>Application and Employment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9066"/>
            <a:ext cx="5006280" cy="5655156"/>
          </a:xfrm>
        </p:spPr>
        <p:txBody>
          <a:bodyPr>
            <a:noAutofit/>
          </a:bodyPr>
          <a:lstStyle/>
          <a:p>
            <a:r>
              <a:rPr lang="en-SG" sz="1800" dirty="0" smtClean="0"/>
              <a:t>Employment by a single body: </a:t>
            </a:r>
            <a:r>
              <a:rPr lang="en-SG" sz="1800" b="1" dirty="0" smtClean="0"/>
              <a:t>MOH </a:t>
            </a:r>
            <a:r>
              <a:rPr lang="en-SG" sz="1800" b="1" dirty="0"/>
              <a:t>Holdings </a:t>
            </a:r>
            <a:r>
              <a:rPr lang="en-SG" sz="1800" dirty="0"/>
              <a:t>(</a:t>
            </a:r>
            <a:r>
              <a:rPr lang="en-SG" sz="1800" dirty="0" smtClean="0"/>
              <a:t>MOHH Pte Ltd)</a:t>
            </a:r>
            <a:endParaRPr lang="en-SG" sz="1800" dirty="0"/>
          </a:p>
          <a:p>
            <a:pPr lvl="1"/>
            <a:r>
              <a:rPr lang="en-SG" sz="1600" dirty="0"/>
              <a:t>Holding company of Singapore’s public healthcare assets</a:t>
            </a:r>
          </a:p>
          <a:p>
            <a:r>
              <a:rPr lang="en-SG" sz="1800" dirty="0"/>
              <a:t>Common </a:t>
            </a:r>
            <a:r>
              <a:rPr lang="en-SG" sz="1800" b="1" dirty="0"/>
              <a:t>employer of all junior doctors </a:t>
            </a:r>
            <a:r>
              <a:rPr lang="en-SG" sz="1800" dirty="0"/>
              <a:t>in Singapore</a:t>
            </a:r>
          </a:p>
          <a:p>
            <a:pPr lvl="1"/>
            <a:r>
              <a:rPr lang="en-SG" sz="1600" dirty="0"/>
              <a:t>Coordinates the posting of house officers and medical officers</a:t>
            </a:r>
          </a:p>
          <a:p>
            <a:pPr lvl="1"/>
            <a:r>
              <a:rPr lang="en-SG" sz="1600" dirty="0"/>
              <a:t>Coordinates the residency application </a:t>
            </a:r>
            <a:r>
              <a:rPr lang="en-SG" sz="1600" dirty="0" smtClean="0"/>
              <a:t>process</a:t>
            </a:r>
            <a:endParaRPr lang="en-SG" sz="1600" dirty="0"/>
          </a:p>
        </p:txBody>
      </p:sp>
      <p:pic>
        <p:nvPicPr>
          <p:cNvPr id="5" name="Picture 5" descr="C:\Users\Lu Yuyang Richard\Desktop\Logo-MOH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31" y="2276872"/>
            <a:ext cx="254803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9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990600"/>
          </a:xfrm>
        </p:spPr>
        <p:txBody>
          <a:bodyPr>
            <a:noAutofit/>
          </a:bodyPr>
          <a:lstStyle/>
          <a:p>
            <a:r>
              <a:rPr lang="en-SG" sz="3200" dirty="0"/>
              <a:t>Public Healthcare Institutions in Singapore</a:t>
            </a:r>
          </a:p>
        </p:txBody>
      </p:sp>
      <p:pic>
        <p:nvPicPr>
          <p:cNvPr id="2050" name="Picture 2" descr="C:\Users\Lu Yuyang Richard\Desktop\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16731"/>
            <a:ext cx="8208912" cy="565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23629" y="2603337"/>
            <a:ext cx="1080120" cy="360040"/>
          </a:xfrm>
          <a:prstGeom prst="rect">
            <a:avLst/>
          </a:prstGeom>
          <a:noFill/>
          <a:ln w="50800" cap="sq">
            <a:solidFill>
              <a:srgbClr val="FF0000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ectangle 6"/>
          <p:cNvSpPr/>
          <p:nvPr/>
        </p:nvSpPr>
        <p:spPr>
          <a:xfrm>
            <a:off x="755576" y="4580368"/>
            <a:ext cx="1008111" cy="504815"/>
          </a:xfrm>
          <a:prstGeom prst="rect">
            <a:avLst/>
          </a:prstGeom>
          <a:noFill/>
          <a:ln w="50800" cap="sq">
            <a:solidFill>
              <a:srgbClr val="FF0000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 8"/>
          <p:cNvSpPr/>
          <p:nvPr/>
        </p:nvSpPr>
        <p:spPr>
          <a:xfrm>
            <a:off x="4817000" y="3466836"/>
            <a:ext cx="1296144" cy="466220"/>
          </a:xfrm>
          <a:prstGeom prst="rect">
            <a:avLst/>
          </a:prstGeom>
          <a:noFill/>
          <a:ln w="50800" cap="sq">
            <a:solidFill>
              <a:srgbClr val="FF0000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Rectangle 9"/>
          <p:cNvSpPr/>
          <p:nvPr/>
        </p:nvSpPr>
        <p:spPr>
          <a:xfrm>
            <a:off x="2107308" y="1556791"/>
            <a:ext cx="1240556" cy="450539"/>
          </a:xfrm>
          <a:prstGeom prst="rect">
            <a:avLst/>
          </a:prstGeom>
          <a:noFill/>
          <a:ln w="50800" cap="sq">
            <a:solidFill>
              <a:srgbClr val="FF2F92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615283"/>
            <a:ext cx="1600200" cy="939800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30026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59678"/>
            <a:ext cx="3195410" cy="4952492"/>
          </a:xfrm>
        </p:spPr>
        <p:txBody>
          <a:bodyPr/>
          <a:lstStyle/>
          <a:p>
            <a:r>
              <a:rPr lang="en-SG" dirty="0" smtClean="0"/>
              <a:t>PGY1 </a:t>
            </a:r>
            <a:r>
              <a:rPr lang="mr-IN" dirty="0" smtClean="0"/>
              <a:t>–</a:t>
            </a:r>
            <a:r>
              <a:rPr lang="en-SG" dirty="0" smtClean="0"/>
              <a:t>House Officer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559678"/>
            <a:ext cx="4906888" cy="5965666"/>
          </a:xfrm>
        </p:spPr>
        <p:txBody>
          <a:bodyPr>
            <a:normAutofit/>
          </a:bodyPr>
          <a:lstStyle/>
          <a:p>
            <a:r>
              <a:rPr lang="en-SG" b="1" dirty="0"/>
              <a:t>House Officer </a:t>
            </a:r>
            <a:r>
              <a:rPr lang="en-SG" dirty="0"/>
              <a:t>(HO) </a:t>
            </a:r>
            <a:r>
              <a:rPr lang="en-SG" dirty="0" smtClean="0"/>
              <a:t>equivalent </a:t>
            </a:r>
            <a:r>
              <a:rPr lang="en-SG" dirty="0"/>
              <a:t>to </a:t>
            </a:r>
            <a:r>
              <a:rPr lang="en-SG" dirty="0" smtClean="0"/>
              <a:t>Intern </a:t>
            </a:r>
            <a:r>
              <a:rPr lang="en-SG" dirty="0"/>
              <a:t>in Australia</a:t>
            </a:r>
          </a:p>
          <a:p>
            <a:r>
              <a:rPr lang="en-SG" b="1" dirty="0"/>
              <a:t>3 x 4-month rotations</a:t>
            </a:r>
          </a:p>
          <a:p>
            <a:pPr lvl="1"/>
            <a:r>
              <a:rPr lang="en-SG" b="1" dirty="0"/>
              <a:t>4 months of General </a:t>
            </a:r>
            <a:r>
              <a:rPr lang="en-SG" b="1" dirty="0" smtClean="0"/>
              <a:t>Medicine </a:t>
            </a:r>
            <a:r>
              <a:rPr lang="en-SG" dirty="0" smtClean="0"/>
              <a:t>+</a:t>
            </a:r>
            <a:endParaRPr lang="en-SG" dirty="0"/>
          </a:p>
          <a:p>
            <a:pPr lvl="1"/>
            <a:r>
              <a:rPr lang="en-SG" b="1" dirty="0"/>
              <a:t>4 months of General </a:t>
            </a:r>
            <a:r>
              <a:rPr lang="en-SG" b="1" dirty="0" smtClean="0"/>
              <a:t>Surgery / Orthopaedic Surgery </a:t>
            </a:r>
            <a:r>
              <a:rPr lang="en-SG" dirty="0" smtClean="0"/>
              <a:t>+</a:t>
            </a:r>
            <a:endParaRPr lang="en-SG" dirty="0"/>
          </a:p>
          <a:p>
            <a:pPr lvl="1"/>
            <a:r>
              <a:rPr lang="en-SG" b="1" dirty="0"/>
              <a:t>4 months of </a:t>
            </a:r>
            <a:r>
              <a:rPr lang="en-SG" b="1" dirty="0" smtClean="0"/>
              <a:t>Gen Med / Gen Surg / Ortho / O&amp;G / Paediatrics</a:t>
            </a:r>
            <a:endParaRPr lang="en-SG" b="1" dirty="0"/>
          </a:p>
          <a:p>
            <a:r>
              <a:rPr lang="en-SG" dirty="0"/>
              <a:t>You can preference your rotation combinations and which hospitals you would like to do each rotation </a:t>
            </a:r>
            <a:r>
              <a:rPr lang="en-SG" dirty="0" smtClean="0"/>
              <a:t>in</a:t>
            </a:r>
          </a:p>
          <a:p>
            <a:r>
              <a:rPr lang="en-SG" dirty="0" smtClean="0"/>
              <a:t>Orientation and </a:t>
            </a:r>
            <a:r>
              <a:rPr lang="en-SG" b="1" dirty="0" smtClean="0"/>
              <a:t>work commences in Feb/March </a:t>
            </a:r>
            <a:r>
              <a:rPr lang="en-SG" dirty="0" smtClean="0"/>
              <a:t>after graduation</a:t>
            </a:r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18" y="2348880"/>
            <a:ext cx="3260612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/>
              <a:t>What Happens after PGY1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b="1" dirty="0"/>
              <a:t>Become a Medical Officer (MO) </a:t>
            </a:r>
            <a:r>
              <a:rPr lang="en-SG" dirty="0"/>
              <a:t>with similar responsibilities as HMO2+ in Australia</a:t>
            </a:r>
          </a:p>
          <a:p>
            <a:r>
              <a:rPr lang="en-SG" dirty="0"/>
              <a:t>If you have decided what specialty you want to do, </a:t>
            </a:r>
            <a:r>
              <a:rPr lang="en-SG" b="1" dirty="0"/>
              <a:t>apply for </a:t>
            </a:r>
            <a:r>
              <a:rPr lang="en-SG" b="1" dirty="0" smtClean="0"/>
              <a:t>residency (specialist training program)</a:t>
            </a:r>
          </a:p>
          <a:p>
            <a:r>
              <a:rPr lang="en-SG" dirty="0" smtClean="0"/>
              <a:t>If </a:t>
            </a:r>
            <a:r>
              <a:rPr lang="en-SG" dirty="0"/>
              <a:t>you are still unsure of which residency to go for or fail to match to a program</a:t>
            </a:r>
          </a:p>
          <a:p>
            <a:pPr lvl="1"/>
            <a:r>
              <a:rPr lang="en-SG" dirty="0"/>
              <a:t>Medical Officer Posting Exercise (MOPEX)</a:t>
            </a:r>
          </a:p>
          <a:p>
            <a:pPr lvl="1"/>
            <a:r>
              <a:rPr lang="en-SG" dirty="0"/>
              <a:t>6-month rotations in almost any specialty and institution (by preference and availability)</a:t>
            </a:r>
          </a:p>
          <a:p>
            <a:pPr lvl="1"/>
            <a:r>
              <a:rPr lang="en-SG" dirty="0"/>
              <a:t>Try out different things and network with potential referees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564904"/>
            <a:ext cx="352187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0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/>
              <a:t>Applying for a Job as </a:t>
            </a:r>
            <a:r>
              <a:rPr lang="en-SG" dirty="0" smtClean="0"/>
              <a:t>an </a:t>
            </a:r>
            <a:r>
              <a:rPr lang="en-SG" dirty="0"/>
              <a:t>HO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093" y="559678"/>
            <a:ext cx="5501907" cy="6037674"/>
          </a:xfrm>
        </p:spPr>
        <p:txBody>
          <a:bodyPr>
            <a:noAutofit/>
          </a:bodyPr>
          <a:lstStyle/>
          <a:p>
            <a:r>
              <a:rPr lang="en-SG" sz="1800" b="1" dirty="0" smtClean="0"/>
              <a:t>Apply to MOHH</a:t>
            </a:r>
          </a:p>
          <a:p>
            <a:pPr lvl="1"/>
            <a:r>
              <a:rPr lang="en-SG" sz="1600" dirty="0">
                <a:hlinkClick r:id="rId3"/>
              </a:rPr>
              <a:t>http://</a:t>
            </a:r>
            <a:r>
              <a:rPr lang="en-SG" sz="1600" dirty="0" smtClean="0">
                <a:hlinkClick r:id="rId3"/>
              </a:rPr>
              <a:t>www.physician.mohh.com.sg/medical_service_scheme.html#ready_to_apply</a:t>
            </a:r>
            <a:endParaRPr lang="en-SG" sz="1600" dirty="0"/>
          </a:p>
          <a:p>
            <a:r>
              <a:rPr lang="en-SG" sz="1800" b="1" dirty="0" smtClean="0"/>
              <a:t>Submit </a:t>
            </a:r>
            <a:r>
              <a:rPr lang="en-SG" sz="1800" b="1" dirty="0"/>
              <a:t>application to </a:t>
            </a:r>
            <a:r>
              <a:rPr lang="en-SG" sz="1800" b="1" dirty="0" smtClean="0">
                <a:hlinkClick r:id="rId4"/>
              </a:rPr>
              <a:t>physician@mohh.com.sg</a:t>
            </a:r>
            <a:r>
              <a:rPr lang="en-SG" sz="1800" b="1" dirty="0" smtClean="0"/>
              <a:t> with:</a:t>
            </a:r>
            <a:endParaRPr lang="en-SG" sz="1800" b="1" dirty="0"/>
          </a:p>
          <a:p>
            <a:pPr lvl="1"/>
            <a:r>
              <a:rPr lang="en-SG" sz="1600" dirty="0"/>
              <a:t>Completed employment application form </a:t>
            </a:r>
            <a:r>
              <a:rPr lang="en-SG" sz="1600" dirty="0">
                <a:hlinkClick r:id="rId5"/>
              </a:rPr>
              <a:t>http://physician.mohh.com.sg/download/MOHH_Employment_Form.pdf</a:t>
            </a:r>
            <a:endParaRPr lang="en-SG" sz="1600" dirty="0"/>
          </a:p>
          <a:p>
            <a:pPr lvl="1"/>
            <a:r>
              <a:rPr lang="en-SG" sz="1600" dirty="0"/>
              <a:t>CV</a:t>
            </a:r>
          </a:p>
          <a:p>
            <a:pPr lvl="1"/>
            <a:r>
              <a:rPr lang="en-SG" sz="1600" dirty="0"/>
              <a:t>Academic transcripts</a:t>
            </a:r>
          </a:p>
          <a:p>
            <a:pPr lvl="1"/>
            <a:r>
              <a:rPr lang="en-SG" sz="1600" dirty="0"/>
              <a:t>Copy of </a:t>
            </a:r>
            <a:r>
              <a:rPr lang="en-SG" sz="1600" dirty="0" smtClean="0"/>
              <a:t>passport</a:t>
            </a:r>
          </a:p>
          <a:p>
            <a:pPr lvl="1"/>
            <a:r>
              <a:rPr lang="en-SG" sz="1600" dirty="0" smtClean="0"/>
              <a:t>Photograph</a:t>
            </a:r>
            <a:endParaRPr lang="en-SG" sz="1600" dirty="0" smtClean="0"/>
          </a:p>
          <a:p>
            <a:pPr lvl="1"/>
            <a:r>
              <a:rPr lang="en-SG" sz="1600" dirty="0" smtClean="0"/>
              <a:t>Names of 2 professional referees</a:t>
            </a:r>
            <a:endParaRPr lang="en-SG" sz="1600" dirty="0"/>
          </a:p>
          <a:p>
            <a:r>
              <a:rPr lang="en-SG" sz="1800" b="1" dirty="0" smtClean="0"/>
              <a:t>NO OFFICIAL CLOSING DATE</a:t>
            </a:r>
          </a:p>
          <a:p>
            <a:pPr lvl="1"/>
            <a:r>
              <a:rPr lang="en-SG" sz="1600" dirty="0" smtClean="0"/>
              <a:t>But </a:t>
            </a:r>
            <a:r>
              <a:rPr lang="en-SG" sz="1600" dirty="0"/>
              <a:t>submit </a:t>
            </a:r>
            <a:r>
              <a:rPr lang="en-SG" sz="1600" u="sng" dirty="0"/>
              <a:t>before the end of </a:t>
            </a:r>
            <a:r>
              <a:rPr lang="en-SG" sz="1600" u="sng" dirty="0" smtClean="0"/>
              <a:t>June</a:t>
            </a:r>
            <a:r>
              <a:rPr lang="en-SG" sz="1600" dirty="0" smtClean="0"/>
              <a:t> </a:t>
            </a:r>
            <a:r>
              <a:rPr lang="en-SG" sz="1600" dirty="0"/>
              <a:t>(the earlier the better) in order to secure an interview </a:t>
            </a:r>
            <a:r>
              <a:rPr lang="en-SG" sz="1600" dirty="0" smtClean="0"/>
              <a:t>spot</a:t>
            </a:r>
            <a:endParaRPr lang="en-SG" sz="1600" dirty="0"/>
          </a:p>
        </p:txBody>
      </p:sp>
    </p:spTree>
    <p:extLst>
      <p:ext uri="{BB962C8B-B14F-4D97-AF65-F5344CB8AC3E}">
        <p14:creationId xmlns:p14="http://schemas.microsoft.com/office/powerpoint/2010/main" val="23796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40C0F"/>
      </a:dk2>
      <a:lt2>
        <a:srgbClr val="F2F0EF"/>
      </a:lt2>
      <a:accent1>
        <a:srgbClr val="51303B"/>
      </a:accent1>
      <a:accent2>
        <a:srgbClr val="ABA299"/>
      </a:accent2>
      <a:accent3>
        <a:srgbClr val="475A6B"/>
      </a:accent3>
      <a:accent4>
        <a:srgbClr val="9A5853"/>
      </a:accent4>
      <a:accent5>
        <a:srgbClr val="A98E58"/>
      </a:accent5>
      <a:accent6>
        <a:srgbClr val="754C66"/>
      </a:accent6>
      <a:hlink>
        <a:srgbClr val="448593"/>
      </a:hlink>
      <a:folHlink>
        <a:srgbClr val="935E7A"/>
      </a:folHlink>
    </a:clrScheme>
    <a:fontScheme name="Headlines">
      <a:majorFont>
        <a:latin typeface="Century Schoolbook" panose="02040604050505020304"/>
        <a:ea typeface=""/>
        <a:cs typeface=""/>
      </a:majorFont>
      <a:minorFont>
        <a:latin typeface="Corbel" panose="020B0503020204020204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36CA9F4A-BB34-428E-BF18-E0AFB26A7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</Template>
  <TotalTime>1301</TotalTime>
  <Words>1454</Words>
  <Application>Microsoft Macintosh PowerPoint</Application>
  <PresentationFormat>On-screen Show (4:3)</PresentationFormat>
  <Paragraphs>189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Century Schoolbook</vt:lpstr>
      <vt:lpstr>Corbel</vt:lpstr>
      <vt:lpstr>Wingdings</vt:lpstr>
      <vt:lpstr>Arial</vt:lpstr>
      <vt:lpstr>Headlines</vt:lpstr>
      <vt:lpstr>Becoming a Junior Doctor in Singapore</vt:lpstr>
      <vt:lpstr>Disclaimer</vt:lpstr>
      <vt:lpstr>Singapore 1.3521° N, 103.8198° E</vt:lpstr>
      <vt:lpstr>Registration</vt:lpstr>
      <vt:lpstr>Application and Employment</vt:lpstr>
      <vt:lpstr>Public Healthcare Institutions in Singapore</vt:lpstr>
      <vt:lpstr>PGY1 –House Officer</vt:lpstr>
      <vt:lpstr>What Happens after PGY1</vt:lpstr>
      <vt:lpstr>Applying for a Job as an HO</vt:lpstr>
      <vt:lpstr>Interview</vt:lpstr>
      <vt:lpstr>Residency in Singapore</vt:lpstr>
      <vt:lpstr>Residency Programs</vt:lpstr>
      <vt:lpstr>Applying for Residency</vt:lpstr>
      <vt:lpstr>Find out More: MOHH Info Sessions</vt:lpstr>
      <vt:lpstr>The Pros</vt:lpstr>
      <vt:lpstr>Potential Challenges</vt:lpstr>
      <vt:lpstr>To find out what it is really like</vt:lpstr>
      <vt:lpstr>Clinical Electives in Singapore</vt:lpstr>
      <vt:lpstr>Thank You</vt:lpstr>
    </vt:vector>
  </TitlesOfParts>
  <Company>The University of Melbourne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a Junior Doctor in Singapore</dc:title>
  <dc:creator>Lu Yuyang Richard</dc:creator>
  <cp:lastModifiedBy>Sean Ezekiel Wei Shuen Seow</cp:lastModifiedBy>
  <cp:revision>370</cp:revision>
  <cp:lastPrinted>2014-05-30T12:15:03Z</cp:lastPrinted>
  <dcterms:created xsi:type="dcterms:W3CDTF">2014-05-25T11:02:53Z</dcterms:created>
  <dcterms:modified xsi:type="dcterms:W3CDTF">2016-09-12T15:16:28Z</dcterms:modified>
</cp:coreProperties>
</file>